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80" r:id="rId4"/>
  </p:sldMasterIdLst>
  <p:notesMasterIdLst>
    <p:notesMasterId r:id="rId22"/>
  </p:notesMasterIdLst>
  <p:handoutMasterIdLst>
    <p:handoutMasterId r:id="rId23"/>
  </p:handoutMasterIdLst>
  <p:sldIdLst>
    <p:sldId id="378" r:id="rId5"/>
    <p:sldId id="377" r:id="rId6"/>
    <p:sldId id="402" r:id="rId7"/>
    <p:sldId id="382" r:id="rId8"/>
    <p:sldId id="394" r:id="rId9"/>
    <p:sldId id="408" r:id="rId10"/>
    <p:sldId id="407" r:id="rId11"/>
    <p:sldId id="395" r:id="rId12"/>
    <p:sldId id="397" r:id="rId13"/>
    <p:sldId id="396" r:id="rId14"/>
    <p:sldId id="398" r:id="rId15"/>
    <p:sldId id="399" r:id="rId16"/>
    <p:sldId id="400" r:id="rId17"/>
    <p:sldId id="401" r:id="rId18"/>
    <p:sldId id="404" r:id="rId19"/>
    <p:sldId id="406" r:id="rId20"/>
    <p:sldId id="393" r:id="rId21"/>
  </p:sldIdLst>
  <p:sldSz cx="9144000" cy="5143500" type="screen16x9"/>
  <p:notesSz cx="6858000" cy="9144000"/>
  <p:defaultTextStyle>
    <a:defPPr>
      <a:defRPr lang="de-DE"/>
    </a:defPPr>
    <a:lvl1pPr algn="ctr" rtl="0" eaLnBrk="0" fontAlgn="base" hangingPunct="0">
      <a:spcBef>
        <a:spcPct val="0"/>
      </a:spcBef>
      <a:spcAft>
        <a:spcPct val="0"/>
      </a:spcAft>
      <a:defRPr sz="2400" kern="1200">
        <a:solidFill>
          <a:srgbClr val="000000"/>
        </a:solidFill>
        <a:latin typeface="Lucida Grande CY" charset="-52"/>
        <a:ea typeface="ヒラギノ角ゴ Pro W3" charset="-128"/>
        <a:cs typeface="ヒラギノ角ゴ Pro W3" charset="-128"/>
      </a:defRPr>
    </a:lvl1pPr>
    <a:lvl2pPr marL="457119" algn="ctr" rtl="0" eaLnBrk="0" fontAlgn="base" hangingPunct="0">
      <a:spcBef>
        <a:spcPct val="0"/>
      </a:spcBef>
      <a:spcAft>
        <a:spcPct val="0"/>
      </a:spcAft>
      <a:defRPr sz="2400" kern="1200">
        <a:solidFill>
          <a:srgbClr val="000000"/>
        </a:solidFill>
        <a:latin typeface="Lucida Grande CY" charset="-52"/>
        <a:ea typeface="ヒラギノ角ゴ Pro W3" charset="-128"/>
        <a:cs typeface="ヒラギノ角ゴ Pro W3" charset="-128"/>
      </a:defRPr>
    </a:lvl2pPr>
    <a:lvl3pPr marL="914239" algn="ctr" rtl="0" eaLnBrk="0" fontAlgn="base" hangingPunct="0">
      <a:spcBef>
        <a:spcPct val="0"/>
      </a:spcBef>
      <a:spcAft>
        <a:spcPct val="0"/>
      </a:spcAft>
      <a:defRPr sz="2400" kern="1200">
        <a:solidFill>
          <a:srgbClr val="000000"/>
        </a:solidFill>
        <a:latin typeface="Lucida Grande CY" charset="-52"/>
        <a:ea typeface="ヒラギノ角ゴ Pro W3" charset="-128"/>
        <a:cs typeface="ヒラギノ角ゴ Pro W3" charset="-128"/>
      </a:defRPr>
    </a:lvl3pPr>
    <a:lvl4pPr marL="1371358" algn="ctr" rtl="0" eaLnBrk="0" fontAlgn="base" hangingPunct="0">
      <a:spcBef>
        <a:spcPct val="0"/>
      </a:spcBef>
      <a:spcAft>
        <a:spcPct val="0"/>
      </a:spcAft>
      <a:defRPr sz="2400" kern="1200">
        <a:solidFill>
          <a:srgbClr val="000000"/>
        </a:solidFill>
        <a:latin typeface="Lucida Grande CY" charset="-52"/>
        <a:ea typeface="ヒラギノ角ゴ Pro W3" charset="-128"/>
        <a:cs typeface="ヒラギノ角ゴ Pro W3" charset="-128"/>
      </a:defRPr>
    </a:lvl4pPr>
    <a:lvl5pPr marL="1828477" algn="ctr" rtl="0" eaLnBrk="0" fontAlgn="base" hangingPunct="0">
      <a:spcBef>
        <a:spcPct val="0"/>
      </a:spcBef>
      <a:spcAft>
        <a:spcPct val="0"/>
      </a:spcAft>
      <a:defRPr sz="2400" kern="1200">
        <a:solidFill>
          <a:srgbClr val="000000"/>
        </a:solidFill>
        <a:latin typeface="Lucida Grande CY" charset="-52"/>
        <a:ea typeface="ヒラギノ角ゴ Pro W3" charset="-128"/>
        <a:cs typeface="ヒラギノ角ゴ Pro W3" charset="-128"/>
      </a:defRPr>
    </a:lvl5pPr>
    <a:lvl6pPr marL="2285596" algn="l" defTabSz="457119" rtl="0" eaLnBrk="1" latinLnBrk="0" hangingPunct="1">
      <a:defRPr sz="2400" kern="1200">
        <a:solidFill>
          <a:srgbClr val="000000"/>
        </a:solidFill>
        <a:latin typeface="Lucida Grande CY" charset="-52"/>
        <a:ea typeface="ヒラギノ角ゴ Pro W3" charset="-128"/>
        <a:cs typeface="ヒラギノ角ゴ Pro W3" charset="-128"/>
      </a:defRPr>
    </a:lvl6pPr>
    <a:lvl7pPr marL="2742716" algn="l" defTabSz="457119" rtl="0" eaLnBrk="1" latinLnBrk="0" hangingPunct="1">
      <a:defRPr sz="2400" kern="1200">
        <a:solidFill>
          <a:srgbClr val="000000"/>
        </a:solidFill>
        <a:latin typeface="Lucida Grande CY" charset="-52"/>
        <a:ea typeface="ヒラギノ角ゴ Pro W3" charset="-128"/>
        <a:cs typeface="ヒラギノ角ゴ Pro W3" charset="-128"/>
      </a:defRPr>
    </a:lvl7pPr>
    <a:lvl8pPr marL="3199835" algn="l" defTabSz="457119" rtl="0" eaLnBrk="1" latinLnBrk="0" hangingPunct="1">
      <a:defRPr sz="2400" kern="1200">
        <a:solidFill>
          <a:srgbClr val="000000"/>
        </a:solidFill>
        <a:latin typeface="Lucida Grande CY" charset="-52"/>
        <a:ea typeface="ヒラギノ角ゴ Pro W3" charset="-128"/>
        <a:cs typeface="ヒラギノ角ゴ Pro W3" charset="-128"/>
      </a:defRPr>
    </a:lvl8pPr>
    <a:lvl9pPr marL="3656954" algn="l" defTabSz="457119" rtl="0" eaLnBrk="1" latinLnBrk="0" hangingPunct="1">
      <a:defRPr sz="2400" kern="1200">
        <a:solidFill>
          <a:srgbClr val="000000"/>
        </a:solidFill>
        <a:latin typeface="Lucida Grande CY" charset="-52"/>
        <a:ea typeface="ヒラギノ角ゴ Pro W3" charset="-128"/>
        <a:cs typeface="ヒラギノ角ゴ Pro W3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432">
          <p15:clr>
            <a:srgbClr val="A4A3A4"/>
          </p15:clr>
        </p15:guide>
        <p15:guide id="2" orient="horz" pos="1071">
          <p15:clr>
            <a:srgbClr val="A4A3A4"/>
          </p15:clr>
        </p15:guide>
        <p15:guide id="3" orient="horz" pos="709">
          <p15:clr>
            <a:srgbClr val="A4A3A4"/>
          </p15:clr>
        </p15:guide>
        <p15:guide id="4" orient="horz" pos="2750">
          <p15:clr>
            <a:srgbClr val="A4A3A4"/>
          </p15:clr>
        </p15:guide>
        <p15:guide id="5" orient="horz" pos="2160">
          <p15:clr>
            <a:srgbClr val="A4A3A4"/>
          </p15:clr>
        </p15:guide>
        <p15:guide id="6" orient="horz" pos="3024">
          <p15:clr>
            <a:srgbClr val="A4A3A4"/>
          </p15:clr>
        </p15:guide>
        <p15:guide id="7" pos="5556">
          <p15:clr>
            <a:srgbClr val="A4A3A4"/>
          </p15:clr>
        </p15:guide>
        <p15:guide id="8" pos="381">
          <p15:clr>
            <a:srgbClr val="A4A3A4"/>
          </p15:clr>
        </p15:guide>
        <p15:guide id="9" orient="horz" pos="890">
          <p15:clr>
            <a:srgbClr val="A4A3A4"/>
          </p15:clr>
        </p15:guide>
        <p15:guide id="10" orient="horz" pos="3022">
          <p15:clr>
            <a:srgbClr val="A4A3A4"/>
          </p15:clr>
        </p15:guide>
        <p15:guide id="11" orient="horz" pos="1620">
          <p15:clr>
            <a:srgbClr val="A4A3A4"/>
          </p15:clr>
        </p15:guide>
        <p15:guide id="12" orient="horz" pos="634">
          <p15:clr>
            <a:srgbClr val="A4A3A4"/>
          </p15:clr>
        </p15:guide>
        <p15:guide id="13" orient="horz" pos="1826">
          <p15:clr>
            <a:srgbClr val="A4A3A4"/>
          </p15:clr>
        </p15:guide>
        <p15:guide id="14" orient="horz" pos="2267">
          <p15:clr>
            <a:srgbClr val="A4A3A4"/>
          </p15:clr>
        </p15:guide>
        <p15:guide id="15" pos="5465">
          <p15:clr>
            <a:srgbClr val="A4A3A4"/>
          </p15:clr>
        </p15:guide>
        <p15:guide id="16" pos="206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rko Berger" initials="MB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B003F"/>
    <a:srgbClr val="A5A5A5"/>
    <a:srgbClr val="999AB9"/>
    <a:srgbClr val="C0C0C0"/>
    <a:srgbClr val="FF6600"/>
    <a:srgbClr val="FFB600"/>
    <a:srgbClr val="FF9900"/>
    <a:srgbClr val="C81D00"/>
    <a:srgbClr val="A716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ittlere Formatvorlage 3 - Akz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ittlere Formatvorlage 4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9DCAF9ED-07DC-4A11-8D7F-57B35C25682E}" styleName="Mittlere Formatvorlage 1 - Akz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ittlere Formatvorlage 1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D7AC3CCA-C797-4891-BE02-D94E43425B78}" styleName="Mittlere Formatvorlag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Mittlere Formatvorlage 3 - Akz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93D81CF-94F2-401A-BA57-92F5A7B2D0C5}" styleName="Mittlere Formatvorlag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84E427A-3D55-4303-BF80-6455036E1DE7}" styleName="Designformatvorlage 1 - Akz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D113A9D2-9D6B-4929-AA2D-F23B5EE8CBE7}" styleName="Designformatvorlage 2 - Akz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7853C-536D-4A76-A0AE-DD22124D55A5}" styleName="Designformatvorlage 1 - Akz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547" autoAdjust="0"/>
    <p:restoredTop sz="92527" autoAdjust="0"/>
  </p:normalViewPr>
  <p:slideViewPr>
    <p:cSldViewPr snapToObjects="1" showGuides="1">
      <p:cViewPr varScale="1">
        <p:scale>
          <a:sx n="58" d="100"/>
          <a:sy n="58" d="100"/>
        </p:scale>
        <p:origin x="200" y="1480"/>
      </p:cViewPr>
      <p:guideLst>
        <p:guide orient="horz" pos="2432"/>
        <p:guide orient="horz" pos="1071"/>
        <p:guide orient="horz" pos="709"/>
        <p:guide orient="horz" pos="2750"/>
        <p:guide orient="horz" pos="2160"/>
        <p:guide orient="horz" pos="3024"/>
        <p:guide pos="5556"/>
        <p:guide pos="381"/>
        <p:guide orient="horz" pos="890"/>
        <p:guide orient="horz" pos="3022"/>
        <p:guide orient="horz" pos="1620"/>
        <p:guide orient="horz" pos="634"/>
        <p:guide orient="horz" pos="1826"/>
        <p:guide orient="horz" pos="2267"/>
        <p:guide pos="5465"/>
        <p:guide pos="206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2" d="100"/>
          <a:sy n="82" d="100"/>
        </p:scale>
        <p:origin x="-318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tx1"/>
                </a:solidFill>
                <a:latin typeface="Lucida Grande" pitchFamily="-111" charset="0"/>
                <a:ea typeface="ヒラギノ角ゴ Pro W3" pitchFamily="-111" charset="-128"/>
                <a:cs typeface="ヒラギノ角ゴ Pro W3" pitchFamily="-111" charset="-128"/>
              </a:defRPr>
            </a:lvl1pPr>
          </a:lstStyle>
          <a:p>
            <a:pPr>
              <a:defRPr/>
            </a:pPr>
            <a:endParaRPr lang="de-DE" dirty="0">
              <a:latin typeface="Lucida Sans Unicode"/>
            </a:endParaRP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Lucida Grande" pitchFamily="-111" charset="0"/>
                <a:ea typeface="ヒラギノ角ゴ Pro W3" pitchFamily="-111" charset="-128"/>
                <a:cs typeface="ヒラギノ角ゴ Pro W3" pitchFamily="-111" charset="-128"/>
              </a:defRPr>
            </a:lvl1pPr>
          </a:lstStyle>
          <a:p>
            <a:pPr>
              <a:defRPr/>
            </a:pPr>
            <a:fld id="{D7B9B1D2-2261-4941-939E-194145098AC9}" type="datetime1">
              <a:rPr lang="de-DE">
                <a:latin typeface="Lucida Sans Unicode"/>
              </a:rPr>
              <a:pPr>
                <a:defRPr/>
              </a:pPr>
              <a:t>24.01.23</a:t>
            </a:fld>
            <a:endParaRPr lang="de-DE" dirty="0">
              <a:latin typeface="Lucida Sans Unicode"/>
            </a:endParaRPr>
          </a:p>
        </p:txBody>
      </p:sp>
      <p:sp>
        <p:nvSpPr>
          <p:cNvPr id="788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tx1"/>
                </a:solidFill>
                <a:latin typeface="Lucida Grande" pitchFamily="-111" charset="0"/>
                <a:ea typeface="ヒラギノ角ゴ Pro W3" pitchFamily="-111" charset="-128"/>
                <a:cs typeface="ヒラギノ角ゴ Pro W3" pitchFamily="-111" charset="-128"/>
              </a:defRPr>
            </a:lvl1pPr>
          </a:lstStyle>
          <a:p>
            <a:pPr>
              <a:defRPr/>
            </a:pPr>
            <a:endParaRPr lang="de-DE" dirty="0">
              <a:latin typeface="Lucida Sans Unicode"/>
            </a:endParaRPr>
          </a:p>
        </p:txBody>
      </p:sp>
      <p:sp>
        <p:nvSpPr>
          <p:cNvPr id="788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Lucida Grande" pitchFamily="-111" charset="0"/>
                <a:ea typeface="ヒラギノ角ゴ Pro W3" pitchFamily="-111" charset="-128"/>
                <a:cs typeface="ヒラギノ角ゴ Pro W3" pitchFamily="-111" charset="-128"/>
              </a:defRPr>
            </a:lvl1pPr>
          </a:lstStyle>
          <a:p>
            <a:pPr>
              <a:defRPr/>
            </a:pPr>
            <a:fld id="{EDE8FCEE-038B-0640-96CC-B32152B56CCE}" type="slidenum">
              <a:rPr lang="de-DE">
                <a:latin typeface="Lucida Sans Unicode"/>
              </a:rPr>
              <a:pPr>
                <a:defRPr/>
              </a:pPr>
              <a:t>‹Nr.›</a:t>
            </a:fld>
            <a:endParaRPr lang="de-DE" dirty="0">
              <a:latin typeface="Lucida Sans Unicode"/>
            </a:endParaRPr>
          </a:p>
        </p:txBody>
      </p:sp>
    </p:spTree>
    <p:extLst>
      <p:ext uri="{BB962C8B-B14F-4D97-AF65-F5344CB8AC3E}">
        <p14:creationId xmlns:p14="http://schemas.microsoft.com/office/powerpoint/2010/main" val="14997269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tx1"/>
                </a:solidFill>
                <a:latin typeface="Lucida Sans Unicode"/>
                <a:ea typeface="ヒラギノ角ゴ Pro W3" pitchFamily="-111" charset="-128"/>
                <a:cs typeface="ヒラギノ角ゴ Pro W3" pitchFamily="-111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Lucida Sans Unicode"/>
                <a:ea typeface="ヒラギノ角ゴ Pro W3" pitchFamily="-111" charset="-128"/>
                <a:cs typeface="ヒラギノ角ゴ Pro W3" pitchFamily="-111" charset="-128"/>
              </a:defRPr>
            </a:lvl1pPr>
          </a:lstStyle>
          <a:p>
            <a:pPr>
              <a:defRPr/>
            </a:pPr>
            <a:fld id="{BB20452E-8883-5147-AA9D-6D93D27285EC}" type="datetime1">
              <a:rPr lang="de-DE" smtClean="0"/>
              <a:pPr>
                <a:defRPr/>
              </a:pPr>
              <a:t>24.01.23</a:t>
            </a:fld>
            <a:endParaRPr lang="de-DE" dirty="0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tx1"/>
                </a:solidFill>
                <a:latin typeface="Lucida Sans Unicode"/>
                <a:ea typeface="ヒラギノ角ゴ Pro W3" pitchFamily="-111" charset="-128"/>
                <a:cs typeface="ヒラギノ角ゴ Pro W3" pitchFamily="-111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Lucida Sans Unicode"/>
                <a:ea typeface="ヒラギノ角ゴ Pro W3" pitchFamily="-111" charset="-128"/>
                <a:cs typeface="ヒラギノ角ゴ Pro W3" pitchFamily="-111" charset="-128"/>
              </a:defRPr>
            </a:lvl1pPr>
          </a:lstStyle>
          <a:p>
            <a:pPr>
              <a:defRPr/>
            </a:pPr>
            <a:fld id="{1184DDCB-7D1B-CB4F-980B-B02904018ECE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74497710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Lucida Sans Unicode"/>
        <a:ea typeface="ＭＳ Ｐゴシック" pitchFamily="-111" charset="-128"/>
        <a:cs typeface="ＭＳ Ｐゴシック" pitchFamily="-111" charset="-128"/>
      </a:defRPr>
    </a:lvl1pPr>
    <a:lvl2pPr marL="457119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Lucida Sans Unicode"/>
        <a:ea typeface="ＭＳ Ｐゴシック" pitchFamily="-111" charset="-128"/>
        <a:cs typeface="+mn-cs"/>
      </a:defRPr>
    </a:lvl2pPr>
    <a:lvl3pPr marL="914239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Lucida Sans Unicode"/>
        <a:ea typeface="ＭＳ Ｐゴシック" pitchFamily="-111" charset="-128"/>
        <a:cs typeface="+mn-cs"/>
      </a:defRPr>
    </a:lvl3pPr>
    <a:lvl4pPr marL="1371358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Lucida Sans Unicode"/>
        <a:ea typeface="ＭＳ Ｐゴシック" pitchFamily="-111" charset="-128"/>
        <a:cs typeface="+mn-cs"/>
      </a:defRPr>
    </a:lvl4pPr>
    <a:lvl5pPr marL="1828477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Lucida Sans Unicode"/>
        <a:ea typeface="ＭＳ Ｐゴシック" pitchFamily="-111" charset="-128"/>
        <a:cs typeface="+mn-cs"/>
      </a:defRPr>
    </a:lvl5pPr>
    <a:lvl6pPr marL="2285596" algn="l" defTabSz="45711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716" algn="l" defTabSz="45711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835" algn="l" defTabSz="45711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954" algn="l" defTabSz="45711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BB20452E-8883-5147-AA9D-6D93D27285EC}" type="datetime1">
              <a:rPr lang="de-DE" smtClean="0"/>
              <a:pPr>
                <a:defRPr/>
              </a:pPr>
              <a:t>24.01.23</a:t>
            </a:fld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184DDCB-7D1B-CB4F-980B-B02904018ECE}" type="slidenum">
              <a:rPr lang="de-DE" smtClean="0"/>
              <a:pPr>
                <a:defRPr/>
              </a:pPr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239917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BB20452E-8883-5147-AA9D-6D93D27285EC}" type="datetime1">
              <a:rPr lang="de-DE" smtClean="0"/>
              <a:pPr>
                <a:defRPr/>
              </a:pPr>
              <a:t>24.01.23</a:t>
            </a:fld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184DDCB-7D1B-CB4F-980B-B02904018ECE}" type="slidenum">
              <a:rPr lang="de-DE" smtClean="0"/>
              <a:pPr>
                <a:defRPr/>
              </a:pPr>
              <a:t>11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239917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BB20452E-8883-5147-AA9D-6D93D27285EC}" type="datetime1">
              <a:rPr lang="de-DE" smtClean="0"/>
              <a:pPr>
                <a:defRPr/>
              </a:pPr>
              <a:t>24.01.23</a:t>
            </a:fld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184DDCB-7D1B-CB4F-980B-B02904018ECE}" type="slidenum">
              <a:rPr lang="de-DE" smtClean="0"/>
              <a:pPr>
                <a:defRPr/>
              </a:pPr>
              <a:t>12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239917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BB20452E-8883-5147-AA9D-6D93D27285EC}" type="datetime1">
              <a:rPr lang="de-DE" smtClean="0"/>
              <a:pPr>
                <a:defRPr/>
              </a:pPr>
              <a:t>24.01.23</a:t>
            </a:fld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184DDCB-7D1B-CB4F-980B-B02904018ECE}" type="slidenum">
              <a:rPr lang="de-DE" smtClean="0"/>
              <a:pPr>
                <a:defRPr/>
              </a:pPr>
              <a:t>13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239917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BB20452E-8883-5147-AA9D-6D93D27285EC}" type="datetime1">
              <a:rPr lang="de-DE" smtClean="0"/>
              <a:pPr>
                <a:defRPr/>
              </a:pPr>
              <a:t>24.01.23</a:t>
            </a:fld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184DDCB-7D1B-CB4F-980B-B02904018ECE}" type="slidenum">
              <a:rPr lang="de-DE" smtClean="0"/>
              <a:pPr>
                <a:defRPr/>
              </a:pPr>
              <a:t>14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239917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BB20452E-8883-5147-AA9D-6D93D27285EC}" type="datetime1">
              <a:rPr lang="de-DE" smtClean="0"/>
              <a:pPr>
                <a:defRPr/>
              </a:pPr>
              <a:t>24.01.23</a:t>
            </a:fld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184DDCB-7D1B-CB4F-980B-B02904018ECE}" type="slidenum">
              <a:rPr lang="de-DE" smtClean="0"/>
              <a:pPr>
                <a:defRPr/>
              </a:pPr>
              <a:t>15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9775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678492866"/>
      </p:ext>
    </p:extLst>
  </p:cSld>
  <p:clrMapOvr>
    <a:masterClrMapping/>
  </p:clrMapOvr>
  <p:transition spd="med">
    <p:split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07700" y="955311"/>
            <a:ext cx="3999143" cy="3526218"/>
          </a:xfrm>
        </p:spPr>
        <p:txBody>
          <a:bodyPr/>
          <a:lstStyle>
            <a:lvl1pPr>
              <a:defRPr sz="21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37162" y="955311"/>
            <a:ext cx="4029007" cy="3526218"/>
          </a:xfrm>
        </p:spPr>
        <p:txBody>
          <a:bodyPr/>
          <a:lstStyle>
            <a:lvl1pPr>
              <a:defRPr sz="21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05164646"/>
      </p:ext>
    </p:extLst>
  </p:cSld>
  <p:clrMapOvr>
    <a:masterClrMapping/>
  </p:clrMapOvr>
  <p:transition spd="med">
    <p:split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07699" y="955311"/>
            <a:ext cx="2586004" cy="3526218"/>
          </a:xfrm>
        </p:spPr>
        <p:txBody>
          <a:bodyPr/>
          <a:lstStyle>
            <a:lvl1pPr>
              <a:defRPr sz="21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257960" y="955311"/>
            <a:ext cx="5408209" cy="3526218"/>
          </a:xfrm>
        </p:spPr>
        <p:txBody>
          <a:bodyPr/>
          <a:lstStyle>
            <a:lvl1pPr>
              <a:defRPr sz="21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61288280"/>
      </p:ext>
    </p:extLst>
  </p:cSld>
  <p:clrMapOvr>
    <a:masterClrMapping/>
  </p:clrMapOvr>
  <p:transition spd="med">
    <p:split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AutoShape 3"/>
          <p:cNvCxnSpPr>
            <a:cxnSpLocks noChangeShapeType="1"/>
          </p:cNvCxnSpPr>
          <p:nvPr/>
        </p:nvCxnSpPr>
        <p:spPr bwMode="auto">
          <a:xfrm>
            <a:off x="507698" y="3110073"/>
            <a:ext cx="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" name="AutoShape 5"/>
          <p:cNvCxnSpPr>
            <a:cxnSpLocks noChangeShapeType="1"/>
          </p:cNvCxnSpPr>
          <p:nvPr/>
        </p:nvCxnSpPr>
        <p:spPr bwMode="auto">
          <a:xfrm>
            <a:off x="507698" y="3110073"/>
            <a:ext cx="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7" name="Bild 2" descr="Master_OvGU_1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05" t="8278" r="56508" b="73659"/>
          <a:stretch>
            <a:fillRect/>
          </a:stretch>
        </p:blipFill>
        <p:spPr bwMode="auto">
          <a:xfrm>
            <a:off x="505581" y="4580053"/>
            <a:ext cx="1662915" cy="472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45"/>
          <p:cNvSpPr txBox="1">
            <a:spLocks noChangeArrowheads="1"/>
          </p:cNvSpPr>
          <p:nvPr/>
        </p:nvSpPr>
        <p:spPr bwMode="auto">
          <a:xfrm>
            <a:off x="8267067" y="4349784"/>
            <a:ext cx="388240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37919025" indent="-374634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r">
              <a:spcBef>
                <a:spcPct val="50000"/>
              </a:spcBef>
              <a:defRPr/>
            </a:pPr>
            <a:fld id="{2DD23A74-D055-FF4C-8764-16759042D383}" type="slidenum">
              <a:rPr lang="de-DE" sz="700" smtClean="0">
                <a:solidFill>
                  <a:srgbClr val="4D4D4D"/>
                </a:solidFill>
                <a:latin typeface="Lucida Sans Unicode" charset="0"/>
                <a:ea typeface="ヒラギノ角ゴ Pro W3" charset="0"/>
                <a:cs typeface="ヒラギノ角ゴ Pro W3" charset="0"/>
              </a:rPr>
              <a:pPr algn="r">
                <a:spcBef>
                  <a:spcPct val="50000"/>
                </a:spcBef>
                <a:defRPr/>
              </a:pPr>
              <a:t>‹Nr.›</a:t>
            </a:fld>
            <a:endParaRPr lang="de-DE" dirty="0">
              <a:solidFill>
                <a:srgbClr val="4D4D4D"/>
              </a:solidFill>
              <a:latin typeface="Lucida Sans Unicode" charset="0"/>
              <a:ea typeface="ヒラギノ角ゴ Pro W3" charset="0"/>
              <a:cs typeface="ヒラギノ角ゴ Pro W3" charset="0"/>
            </a:endParaRPr>
          </a:p>
        </p:txBody>
      </p:sp>
      <p:cxnSp>
        <p:nvCxnSpPr>
          <p:cNvPr id="9" name="Gerade Verbindung 8"/>
          <p:cNvCxnSpPr/>
          <p:nvPr/>
        </p:nvCxnSpPr>
        <p:spPr bwMode="auto">
          <a:xfrm>
            <a:off x="507699" y="4481529"/>
            <a:ext cx="815846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3230081"/>
      </p:ext>
    </p:extLst>
  </p:cSld>
  <p:clrMapOvr>
    <a:masterClrMapping/>
  </p:clrMapOvr>
  <p:transition spd="med">
    <p:split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>
          <a:xfrm>
            <a:off x="466724" y="1059582"/>
            <a:ext cx="8208964" cy="3240360"/>
          </a:xfrm>
          <a:prstGeom prst="rect">
            <a:avLst/>
          </a:prstGeom>
        </p:spPr>
        <p:txBody>
          <a:bodyPr vert="horz" lIns="0"/>
          <a:lstStyle>
            <a:lvl1pPr marL="271463" indent="-271463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SzPct val="150000"/>
              <a:buFont typeface="Arial"/>
              <a:buChar char="•"/>
              <a:defRPr sz="1600">
                <a:solidFill>
                  <a:srgbClr val="000000"/>
                </a:solidFill>
                <a:latin typeface="Lucida Sans Unicode"/>
              </a:defRPr>
            </a:lvl1pPr>
            <a:lvl2pPr marL="271463" indent="-271463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SzPct val="150000"/>
              <a:buFont typeface="Arial"/>
              <a:buChar char="•"/>
              <a:defRPr sz="1600">
                <a:solidFill>
                  <a:srgbClr val="000000"/>
                </a:solidFill>
                <a:latin typeface="Lucida Sans Unicode"/>
              </a:defRPr>
            </a:lvl2pPr>
            <a:lvl3pPr marL="271463" indent="-271463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SzPct val="150000"/>
              <a:buFont typeface="Arial"/>
              <a:buChar char="•"/>
              <a:defRPr sz="1600">
                <a:solidFill>
                  <a:srgbClr val="000000"/>
                </a:solidFill>
                <a:latin typeface="Lucida Sans Unicode"/>
              </a:defRPr>
            </a:lvl3pPr>
            <a:lvl4pPr marL="271463" indent="-271463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SzPct val="150000"/>
              <a:buFont typeface="Arial"/>
              <a:buChar char="•"/>
              <a:tabLst/>
              <a:defRPr sz="1600">
                <a:solidFill>
                  <a:srgbClr val="000000"/>
                </a:solidFill>
                <a:latin typeface="Lucida Sans Unicode"/>
              </a:defRPr>
            </a:lvl4pPr>
            <a:lvl5pPr marL="271463" indent="-271463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SzPct val="150000"/>
              <a:buFont typeface="Arial"/>
              <a:buChar char="•"/>
              <a:defRPr sz="1600">
                <a:solidFill>
                  <a:srgbClr val="000000"/>
                </a:solidFill>
                <a:latin typeface="Lucida Sans Unicode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466727" y="514350"/>
            <a:ext cx="8208963" cy="342900"/>
          </a:xfrm>
          <a:prstGeom prst="rect">
            <a:avLst/>
          </a:prstGeom>
        </p:spPr>
        <p:txBody>
          <a:bodyPr wrap="square" tIns="50791" anchor="t" anchorCtr="0"/>
          <a:lstStyle>
            <a:lvl1pPr marL="0" indent="0">
              <a:lnSpc>
                <a:spcPct val="100000"/>
              </a:lnSpc>
              <a:defRPr sz="2000" b="1">
                <a:solidFill>
                  <a:srgbClr val="7A003F"/>
                </a:solidFill>
                <a:latin typeface="Lucida Sans Unicode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</p:spTree>
  </p:cSld>
  <p:clrMapOvr>
    <a:masterClrMapping/>
  </p:clrMapOvr>
  <p:transition spd="slow" advClick="0" advTm="4000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split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507699" y="465432"/>
            <a:ext cx="8158468" cy="343404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Mastertitelformat bearbeiten</a:t>
            </a:r>
          </a:p>
        </p:txBody>
      </p:sp>
      <p:sp>
        <p:nvSpPr>
          <p:cNvPr id="15258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7699" y="955700"/>
            <a:ext cx="8158468" cy="3452397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cxnSp>
        <p:nvCxnSpPr>
          <p:cNvPr id="152582" name="AutoShape 6"/>
          <p:cNvCxnSpPr>
            <a:cxnSpLocks noChangeShapeType="1"/>
            <a:stCxn id="152580" idx="1"/>
            <a:endCxn id="152580" idx="1"/>
          </p:cNvCxnSpPr>
          <p:nvPr/>
        </p:nvCxnSpPr>
        <p:spPr bwMode="auto">
          <a:xfrm>
            <a:off x="507698" y="2681359"/>
            <a:ext cx="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52591" name="AutoShape 15"/>
          <p:cNvCxnSpPr>
            <a:cxnSpLocks noChangeShapeType="1"/>
          </p:cNvCxnSpPr>
          <p:nvPr/>
        </p:nvCxnSpPr>
        <p:spPr bwMode="auto">
          <a:xfrm>
            <a:off x="507698" y="3110073"/>
            <a:ext cx="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3" name="Text Box 45"/>
          <p:cNvSpPr txBox="1">
            <a:spLocks noChangeArrowheads="1"/>
          </p:cNvSpPr>
          <p:nvPr/>
        </p:nvSpPr>
        <p:spPr bwMode="auto">
          <a:xfrm>
            <a:off x="8267067" y="4349784"/>
            <a:ext cx="388240" cy="107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37919025" indent="-374634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r">
              <a:spcBef>
                <a:spcPct val="50000"/>
              </a:spcBef>
              <a:defRPr/>
            </a:pPr>
            <a:fld id="{2DD23A74-D055-FF4C-8764-16759042D383}" type="slidenum">
              <a:rPr lang="de-DE" sz="700" smtClean="0">
                <a:solidFill>
                  <a:srgbClr val="4D4D4D"/>
                </a:solidFill>
                <a:latin typeface="Lucida Sans Unicode" charset="0"/>
                <a:ea typeface="ヒラギノ角ゴ Pro W3" charset="0"/>
                <a:cs typeface="ヒラギノ角ゴ Pro W3" charset="0"/>
              </a:rPr>
              <a:pPr algn="r">
                <a:spcBef>
                  <a:spcPct val="50000"/>
                </a:spcBef>
                <a:defRPr/>
              </a:pPr>
              <a:t>‹Nr.›</a:t>
            </a:fld>
            <a:endParaRPr lang="de-DE" dirty="0">
              <a:solidFill>
                <a:srgbClr val="4D4D4D"/>
              </a:solidFill>
              <a:latin typeface="Lucida Sans Unicode" charset="0"/>
              <a:ea typeface="ヒラギノ角ゴ Pro W3" charset="0"/>
              <a:cs typeface="ヒラギノ角ゴ Pro W3" charset="0"/>
            </a:endParaRPr>
          </a:p>
        </p:txBody>
      </p:sp>
      <p:cxnSp>
        <p:nvCxnSpPr>
          <p:cNvPr id="11" name="Gerade Verbindung 10"/>
          <p:cNvCxnSpPr/>
          <p:nvPr/>
        </p:nvCxnSpPr>
        <p:spPr bwMode="auto">
          <a:xfrm>
            <a:off x="507699" y="4481529"/>
            <a:ext cx="815846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Gerade Verbindung 11"/>
          <p:cNvCxnSpPr/>
          <p:nvPr userDrawn="1"/>
        </p:nvCxnSpPr>
        <p:spPr bwMode="auto">
          <a:xfrm>
            <a:off x="-990600" y="3258743"/>
            <a:ext cx="11220450" cy="1191"/>
          </a:xfrm>
          <a:prstGeom prst="line">
            <a:avLst/>
          </a:prstGeom>
          <a:ln>
            <a:solidFill>
              <a:schemeClr val="accent3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12"/>
          <p:cNvCxnSpPr/>
          <p:nvPr userDrawn="1"/>
        </p:nvCxnSpPr>
        <p:spPr bwMode="auto">
          <a:xfrm>
            <a:off x="-990600" y="1201342"/>
            <a:ext cx="11220450" cy="1191"/>
          </a:xfrm>
          <a:prstGeom prst="line">
            <a:avLst/>
          </a:prstGeom>
          <a:ln>
            <a:solidFill>
              <a:schemeClr val="accent3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13"/>
          <p:cNvCxnSpPr/>
          <p:nvPr userDrawn="1"/>
        </p:nvCxnSpPr>
        <p:spPr bwMode="auto">
          <a:xfrm>
            <a:off x="-990600" y="2571751"/>
            <a:ext cx="11220450" cy="1191"/>
          </a:xfrm>
          <a:prstGeom prst="line">
            <a:avLst/>
          </a:prstGeom>
          <a:ln>
            <a:solidFill>
              <a:schemeClr val="accent3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14"/>
          <p:cNvCxnSpPr/>
          <p:nvPr userDrawn="1"/>
        </p:nvCxnSpPr>
        <p:spPr bwMode="auto">
          <a:xfrm>
            <a:off x="-990600" y="3599260"/>
            <a:ext cx="11220450" cy="1191"/>
          </a:xfrm>
          <a:prstGeom prst="line">
            <a:avLst/>
          </a:prstGeom>
          <a:ln>
            <a:solidFill>
              <a:schemeClr val="accent3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 Verbindung 15"/>
          <p:cNvCxnSpPr/>
          <p:nvPr userDrawn="1"/>
        </p:nvCxnSpPr>
        <p:spPr bwMode="auto">
          <a:xfrm>
            <a:off x="-990600" y="1884760"/>
            <a:ext cx="11220450" cy="1191"/>
          </a:xfrm>
          <a:prstGeom prst="line">
            <a:avLst/>
          </a:prstGeom>
          <a:ln>
            <a:solidFill>
              <a:schemeClr val="accent3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16"/>
          <p:cNvCxnSpPr/>
          <p:nvPr userDrawn="1"/>
        </p:nvCxnSpPr>
        <p:spPr bwMode="auto">
          <a:xfrm>
            <a:off x="-990600" y="858442"/>
            <a:ext cx="11220450" cy="1191"/>
          </a:xfrm>
          <a:prstGeom prst="line">
            <a:avLst/>
          </a:prstGeom>
          <a:ln>
            <a:solidFill>
              <a:schemeClr val="accent3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17"/>
          <p:cNvCxnSpPr/>
          <p:nvPr userDrawn="1"/>
        </p:nvCxnSpPr>
        <p:spPr bwMode="auto">
          <a:xfrm>
            <a:off x="-990600" y="515542"/>
            <a:ext cx="11220450" cy="1191"/>
          </a:xfrm>
          <a:prstGeom prst="line">
            <a:avLst/>
          </a:prstGeom>
          <a:ln>
            <a:solidFill>
              <a:schemeClr val="accent3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Bild 3" descr="Otto_von_Guericke_Universität_Magdeburg_Logo.svg.png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588031"/>
            <a:ext cx="1398058" cy="50399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59" r:id="rId6"/>
  </p:sldLayoutIdLst>
  <p:transition spd="med">
    <p:split/>
  </p:transition>
  <p:txStyles>
    <p:titleStyle>
      <a:lvl1pPr algn="l" defTabSz="872436" rtl="0" eaLnBrk="1" fontAlgn="base" hangingPunct="1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+mj-lt"/>
          <a:ea typeface="+mj-ea"/>
          <a:cs typeface="ＭＳ Ｐゴシック" charset="0"/>
        </a:defRPr>
      </a:lvl1pPr>
      <a:lvl2pPr algn="l" defTabSz="872436" rtl="0" eaLnBrk="1" fontAlgn="base" hangingPunct="1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Lucida Sans Unicode" charset="0"/>
          <a:ea typeface="ＭＳ Ｐゴシック" charset="0"/>
          <a:cs typeface="ＭＳ Ｐゴシック" charset="0"/>
        </a:defRPr>
      </a:lvl2pPr>
      <a:lvl3pPr algn="l" defTabSz="872436" rtl="0" eaLnBrk="1" fontAlgn="base" hangingPunct="1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Lucida Sans Unicode" charset="0"/>
          <a:ea typeface="ＭＳ Ｐゴシック" charset="0"/>
          <a:cs typeface="ＭＳ Ｐゴシック" charset="0"/>
        </a:defRPr>
      </a:lvl3pPr>
      <a:lvl4pPr algn="l" defTabSz="872436" rtl="0" eaLnBrk="1" fontAlgn="base" hangingPunct="1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Lucida Sans Unicode" charset="0"/>
          <a:ea typeface="ＭＳ Ｐゴシック" charset="0"/>
          <a:cs typeface="ＭＳ Ｐゴシック" charset="0"/>
        </a:defRPr>
      </a:lvl4pPr>
      <a:lvl5pPr algn="l" defTabSz="872436" rtl="0" eaLnBrk="1" fontAlgn="base" hangingPunct="1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Lucida Sans Unicode" charset="0"/>
          <a:ea typeface="ＭＳ Ｐゴシック" charset="0"/>
          <a:cs typeface="ＭＳ Ｐゴシック" charset="0"/>
        </a:defRPr>
      </a:lvl5pPr>
      <a:lvl6pPr marL="400736" algn="l" defTabSz="872436" rtl="0" eaLnBrk="1" fontAlgn="base" hangingPunct="1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Lucida Sans Unicode" charset="0"/>
          <a:ea typeface="ＭＳ Ｐゴシック" charset="0"/>
        </a:defRPr>
      </a:lvl6pPr>
      <a:lvl7pPr marL="801472" algn="l" defTabSz="872436" rtl="0" eaLnBrk="1" fontAlgn="base" hangingPunct="1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Lucida Sans Unicode" charset="0"/>
          <a:ea typeface="ＭＳ Ｐゴシック" charset="0"/>
        </a:defRPr>
      </a:lvl7pPr>
      <a:lvl8pPr marL="1202207" algn="l" defTabSz="872436" rtl="0" eaLnBrk="1" fontAlgn="base" hangingPunct="1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Lucida Sans Unicode" charset="0"/>
          <a:ea typeface="ＭＳ Ｐゴシック" charset="0"/>
        </a:defRPr>
      </a:lvl8pPr>
      <a:lvl9pPr marL="1602943" algn="l" defTabSz="872436" rtl="0" eaLnBrk="1" fontAlgn="base" hangingPunct="1">
        <a:spcBef>
          <a:spcPct val="0"/>
        </a:spcBef>
        <a:spcAft>
          <a:spcPct val="0"/>
        </a:spcAft>
        <a:defRPr sz="2100" b="1">
          <a:solidFill>
            <a:schemeClr val="tx1"/>
          </a:solidFill>
          <a:latin typeface="Lucida Sans Unicode" charset="0"/>
          <a:ea typeface="ＭＳ Ｐゴシック" charset="0"/>
        </a:defRPr>
      </a:lvl9pPr>
    </p:titleStyle>
    <p:bodyStyle>
      <a:lvl1pPr marL="326990" indent="-326990" algn="l" defTabSz="872436" rtl="0" eaLnBrk="1" fontAlgn="base" hangingPunct="1">
        <a:spcBef>
          <a:spcPct val="20000"/>
        </a:spcBef>
        <a:spcAft>
          <a:spcPct val="0"/>
        </a:spcAft>
        <a:buFont typeface="Wingdings" charset="0"/>
        <a:buChar char="§"/>
        <a:defRPr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09636" indent="-272723" algn="l" defTabSz="872436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+mn-ea"/>
        </a:defRPr>
      </a:lvl2pPr>
      <a:lvl3pPr marL="1090892" indent="-218457" algn="l" defTabSz="872436" rtl="0" eaLnBrk="1" fontAlgn="base" hangingPunct="1">
        <a:spcBef>
          <a:spcPct val="20000"/>
        </a:spcBef>
        <a:spcAft>
          <a:spcPct val="0"/>
        </a:spcAft>
        <a:buFont typeface="Wingdings" charset="0"/>
        <a:buChar char="Ø"/>
        <a:defRPr>
          <a:solidFill>
            <a:schemeClr val="tx1"/>
          </a:solidFill>
          <a:latin typeface="+mn-lt"/>
          <a:ea typeface="+mn-ea"/>
        </a:defRPr>
      </a:lvl3pPr>
      <a:lvl4pPr marL="1526414" indent="-217065" algn="l" defTabSz="872436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+mn-ea"/>
        </a:defRPr>
      </a:lvl4pPr>
      <a:lvl5pPr marL="1963328" indent="-218457" algn="l" defTabSz="872436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5pPr>
      <a:lvl6pPr marL="2364063" indent="-218457" algn="l" defTabSz="872436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6pPr>
      <a:lvl7pPr marL="2764799" indent="-218457" algn="l" defTabSz="872436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7pPr>
      <a:lvl8pPr marL="3165535" indent="-218457" algn="l" defTabSz="872436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8pPr>
      <a:lvl9pPr marL="3566271" indent="-218457" algn="l" defTabSz="872436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0073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0736" algn="l" defTabSz="40073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01472" algn="l" defTabSz="40073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02207" algn="l" defTabSz="40073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02943" algn="l" defTabSz="40073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03679" algn="l" defTabSz="40073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04415" algn="l" defTabSz="40073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05151" algn="l" defTabSz="40073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05886" algn="l" defTabSz="40073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itel 1"/>
          <p:cNvSpPr txBox="1">
            <a:spLocks/>
          </p:cNvSpPr>
          <p:nvPr/>
        </p:nvSpPr>
        <p:spPr bwMode="auto">
          <a:xfrm>
            <a:off x="0" y="4000500"/>
            <a:ext cx="9144000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50800"/>
          <a:lstStyle>
            <a:lvl1pPr marL="533400" defTabSz="838200" eaLnBrk="0" hangingPunct="0">
              <a:defRPr sz="2400">
                <a:solidFill>
                  <a:srgbClr val="000000"/>
                </a:solidFill>
                <a:latin typeface="Lucida Grande CY" pitchFamily="-97" charset="-52"/>
                <a:ea typeface="ヒラギノ角ゴ Pro W3" pitchFamily="-97" charset="-128"/>
              </a:defRPr>
            </a:lvl1pPr>
            <a:lvl2pPr marL="37931725" indent="-37474525" defTabSz="838200" eaLnBrk="0" hangingPunct="0">
              <a:defRPr sz="2400">
                <a:solidFill>
                  <a:srgbClr val="000000"/>
                </a:solidFill>
                <a:latin typeface="Lucida Grande CY" pitchFamily="-97" charset="-52"/>
                <a:ea typeface="ヒラギノ角ゴ Pro W3" pitchFamily="-97" charset="-128"/>
              </a:defRPr>
            </a:lvl2pPr>
            <a:lvl3pPr marL="1143000" indent="-228600" defTabSz="838200" eaLnBrk="0" hangingPunct="0">
              <a:defRPr sz="2400">
                <a:solidFill>
                  <a:srgbClr val="000000"/>
                </a:solidFill>
                <a:latin typeface="Lucida Grande CY" pitchFamily="-97" charset="-52"/>
                <a:ea typeface="ヒラギノ角ゴ Pro W3" pitchFamily="-97" charset="-128"/>
              </a:defRPr>
            </a:lvl3pPr>
            <a:lvl4pPr marL="1600200" indent="-228600" defTabSz="838200" eaLnBrk="0" hangingPunct="0">
              <a:defRPr sz="2400">
                <a:solidFill>
                  <a:srgbClr val="000000"/>
                </a:solidFill>
                <a:latin typeface="Lucida Grande CY" pitchFamily="-97" charset="-52"/>
                <a:ea typeface="ヒラギノ角ゴ Pro W3" pitchFamily="-97" charset="-128"/>
              </a:defRPr>
            </a:lvl4pPr>
            <a:lvl5pPr marL="2057400" indent="-228600" defTabSz="838200" eaLnBrk="0" hangingPunct="0">
              <a:defRPr sz="2400">
                <a:solidFill>
                  <a:srgbClr val="000000"/>
                </a:solidFill>
                <a:latin typeface="Lucida Grande CY" pitchFamily="-97" charset="-52"/>
                <a:ea typeface="ヒラギノ角ゴ Pro W3" pitchFamily="-97" charset="-128"/>
              </a:defRPr>
            </a:lvl5pPr>
            <a:lvl6pPr marL="2514600" indent="-228600" defTabSz="838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Lucida Grande CY" pitchFamily="-97" charset="-52"/>
                <a:ea typeface="ヒラギノ角ゴ Pro W3" pitchFamily="-97" charset="-128"/>
              </a:defRPr>
            </a:lvl6pPr>
            <a:lvl7pPr marL="2971800" indent="-228600" defTabSz="838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Lucida Grande CY" pitchFamily="-97" charset="-52"/>
                <a:ea typeface="ヒラギノ角ゴ Pro W3" pitchFamily="-97" charset="-128"/>
              </a:defRPr>
            </a:lvl7pPr>
            <a:lvl8pPr marL="3429000" indent="-228600" defTabSz="838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Lucida Grande CY" pitchFamily="-97" charset="-52"/>
                <a:ea typeface="ヒラギノ角ゴ Pro W3" pitchFamily="-97" charset="-128"/>
              </a:defRPr>
            </a:lvl8pPr>
            <a:lvl9pPr marL="3886200" indent="-228600" defTabSz="838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Lucida Grande CY" pitchFamily="-97" charset="-52"/>
                <a:ea typeface="ヒラギノ角ゴ Pro W3" pitchFamily="-97" charset="-128"/>
              </a:defRPr>
            </a:lvl9pPr>
          </a:lstStyle>
          <a:p>
            <a:pPr algn="ctr"/>
            <a:r>
              <a:rPr lang="de-DE" altLang="de-DE" b="1" dirty="0">
                <a:solidFill>
                  <a:srgbClr val="FFFFFF"/>
                </a:solidFill>
                <a:latin typeface="Lucida Sans Unicode" pitchFamily="34" charset="0"/>
                <a:sym typeface="Lucida Grande" pitchFamily="-97" charset="0"/>
              </a:rPr>
              <a:t>Mit Tradition in die Zukunft</a:t>
            </a:r>
          </a:p>
        </p:txBody>
      </p:sp>
      <p:pic>
        <p:nvPicPr>
          <p:cNvPr id="4" name="Bild 1" descr="Master_OvGU_12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555"/>
          <a:stretch/>
        </p:blipFill>
        <p:spPr bwMode="auto">
          <a:xfrm>
            <a:off x="1042426" y="0"/>
            <a:ext cx="7059149" cy="3623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Bild 1" descr="Master_OvGU_12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183" b="5670"/>
          <a:stretch/>
        </p:blipFill>
        <p:spPr bwMode="auto">
          <a:xfrm>
            <a:off x="0" y="3508043"/>
            <a:ext cx="9144000" cy="1655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el 1"/>
          <p:cNvSpPr txBox="1">
            <a:spLocks/>
          </p:cNvSpPr>
          <p:nvPr/>
        </p:nvSpPr>
        <p:spPr bwMode="auto">
          <a:xfrm>
            <a:off x="0" y="4164682"/>
            <a:ext cx="914400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50800"/>
          <a:lstStyle>
            <a:lvl1pPr marL="533400" defTabSz="838200" eaLnBrk="0" hangingPunct="0">
              <a:defRPr sz="2400">
                <a:solidFill>
                  <a:srgbClr val="000000"/>
                </a:solidFill>
                <a:latin typeface="Lucida Grande CY" pitchFamily="-97" charset="-52"/>
                <a:ea typeface="ヒラギノ角ゴ Pro W3" pitchFamily="-97" charset="-128"/>
              </a:defRPr>
            </a:lvl1pPr>
            <a:lvl2pPr marL="37931725" indent="-37474525" defTabSz="838200" eaLnBrk="0" hangingPunct="0">
              <a:defRPr sz="2400">
                <a:solidFill>
                  <a:srgbClr val="000000"/>
                </a:solidFill>
                <a:latin typeface="Lucida Grande CY" pitchFamily="-97" charset="-52"/>
                <a:ea typeface="ヒラギノ角ゴ Pro W3" pitchFamily="-97" charset="-128"/>
              </a:defRPr>
            </a:lvl2pPr>
            <a:lvl3pPr marL="1143000" indent="-228600" defTabSz="838200" eaLnBrk="0" hangingPunct="0">
              <a:defRPr sz="2400">
                <a:solidFill>
                  <a:srgbClr val="000000"/>
                </a:solidFill>
                <a:latin typeface="Lucida Grande CY" pitchFamily="-97" charset="-52"/>
                <a:ea typeface="ヒラギノ角ゴ Pro W3" pitchFamily="-97" charset="-128"/>
              </a:defRPr>
            </a:lvl3pPr>
            <a:lvl4pPr marL="1600200" indent="-228600" defTabSz="838200" eaLnBrk="0" hangingPunct="0">
              <a:defRPr sz="2400">
                <a:solidFill>
                  <a:srgbClr val="000000"/>
                </a:solidFill>
                <a:latin typeface="Lucida Grande CY" pitchFamily="-97" charset="-52"/>
                <a:ea typeface="ヒラギノ角ゴ Pro W3" pitchFamily="-97" charset="-128"/>
              </a:defRPr>
            </a:lvl4pPr>
            <a:lvl5pPr marL="2057400" indent="-228600" defTabSz="838200" eaLnBrk="0" hangingPunct="0">
              <a:defRPr sz="2400">
                <a:solidFill>
                  <a:srgbClr val="000000"/>
                </a:solidFill>
                <a:latin typeface="Lucida Grande CY" pitchFamily="-97" charset="-52"/>
                <a:ea typeface="ヒラギノ角ゴ Pro W3" pitchFamily="-97" charset="-128"/>
              </a:defRPr>
            </a:lvl5pPr>
            <a:lvl6pPr marL="2514600" indent="-228600" defTabSz="838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Lucida Grande CY" pitchFamily="-97" charset="-52"/>
                <a:ea typeface="ヒラギノ角ゴ Pro W3" pitchFamily="-97" charset="-128"/>
              </a:defRPr>
            </a:lvl6pPr>
            <a:lvl7pPr marL="2971800" indent="-228600" defTabSz="838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Lucida Grande CY" pitchFamily="-97" charset="-52"/>
                <a:ea typeface="ヒラギノ角ゴ Pro W3" pitchFamily="-97" charset="-128"/>
              </a:defRPr>
            </a:lvl7pPr>
            <a:lvl8pPr marL="3429000" indent="-228600" defTabSz="838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Lucida Grande CY" pitchFamily="-97" charset="-52"/>
                <a:ea typeface="ヒラギノ角ゴ Pro W3" pitchFamily="-97" charset="-128"/>
              </a:defRPr>
            </a:lvl8pPr>
            <a:lvl9pPr marL="3886200" indent="-228600" defTabSz="838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Lucida Grande CY" pitchFamily="-97" charset="-52"/>
                <a:ea typeface="ヒラギノ角ゴ Pro W3" pitchFamily="-97" charset="-128"/>
              </a:defRPr>
            </a:lvl9pPr>
          </a:lstStyle>
          <a:p>
            <a:pPr algn="ctr"/>
            <a:r>
              <a:rPr lang="de-DE" altLang="de-DE" b="1" dirty="0">
                <a:solidFill>
                  <a:srgbClr val="FFFFFF"/>
                </a:solidFill>
                <a:latin typeface="Lucida Sans Unicode" pitchFamily="34" charset="0"/>
                <a:sym typeface="Lucida Grande" pitchFamily="-97" charset="0"/>
              </a:rPr>
              <a:t>Mit Tradition in die Zukunft</a:t>
            </a:r>
          </a:p>
        </p:txBody>
      </p:sp>
    </p:spTree>
    <p:extLst>
      <p:ext uri="{BB962C8B-B14F-4D97-AF65-F5344CB8AC3E}">
        <p14:creationId xmlns:p14="http://schemas.microsoft.com/office/powerpoint/2010/main" val="830457619"/>
      </p:ext>
    </p:extLst>
  </p:cSld>
  <p:clrMapOvr>
    <a:masterClrMapping/>
  </p:clrMapOvr>
  <p:transition spd="med">
    <p:spli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>
          <a:xfrm>
            <a:off x="466724" y="1059582"/>
            <a:ext cx="8208964" cy="3384376"/>
          </a:xfrm>
        </p:spPr>
        <p:txBody>
          <a:bodyPr/>
          <a:lstStyle/>
          <a:p>
            <a:pPr marL="0" indent="0">
              <a:buNone/>
            </a:pPr>
            <a:r>
              <a:rPr lang="de-DE" dirty="0">
                <a:solidFill>
                  <a:srgbClr val="7B003F"/>
                </a:solidFill>
              </a:rPr>
              <a:t>Forschungsschwerpunkt der Medizinischen Fakultät</a:t>
            </a:r>
          </a:p>
          <a:p>
            <a:r>
              <a:rPr lang="de-DE" altLang="de-DE" dirty="0"/>
              <a:t>interdisziplinäre Erforschung molekularer Mechanismen der zellulären </a:t>
            </a:r>
            <a:br>
              <a:rPr lang="de-DE" altLang="de-DE" dirty="0"/>
            </a:br>
            <a:r>
              <a:rPr lang="de-DE" altLang="de-DE" dirty="0"/>
              <a:t>Kommunikation im Immunsystem, Entzündungsforschung, </a:t>
            </a:r>
            <a:br>
              <a:rPr lang="de-DE" altLang="de-DE" dirty="0"/>
            </a:br>
            <a:r>
              <a:rPr lang="de-DE" altLang="de-DE" dirty="0"/>
              <a:t>Entwicklung neuer Therapien 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>
                <a:solidFill>
                  <a:srgbClr val="7B003F"/>
                </a:solidFill>
              </a:rPr>
              <a:t>Beteiligt:</a:t>
            </a:r>
          </a:p>
          <a:p>
            <a:r>
              <a:rPr lang="de-DE" dirty="0"/>
              <a:t>Otto-von-Guericke-Universität Magdeburg</a:t>
            </a:r>
          </a:p>
          <a:p>
            <a:r>
              <a:rPr lang="de-DE" dirty="0"/>
              <a:t>Max-Planck-Institut für Dynamik technischer Systeme Magdeburg</a:t>
            </a:r>
          </a:p>
          <a:p>
            <a:r>
              <a:rPr lang="de-DE" dirty="0"/>
              <a:t>Helmholz-Zentrum für Infektionsforschung Braunschweig (HZI)</a:t>
            </a:r>
          </a:p>
          <a:p>
            <a:r>
              <a:rPr lang="de-DE" dirty="0"/>
              <a:t>Leibniz-Institut für Neurobiologie Magdeburg (LIN)</a:t>
            </a:r>
          </a:p>
          <a:p>
            <a:r>
              <a:rPr lang="de-DE" dirty="0"/>
              <a:t>Deutsches Zentrum für Neurogenerative Erkrankungen (DZNE)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66727" y="514350"/>
            <a:ext cx="8497761" cy="342900"/>
          </a:xfrm>
        </p:spPr>
        <p:txBody>
          <a:bodyPr/>
          <a:lstStyle/>
          <a:p>
            <a:r>
              <a:rPr lang="de-DE" dirty="0">
                <a:latin typeface="Lucida Sans Unicode" pitchFamily="34" charset="0"/>
              </a:rPr>
              <a:t>Gesundheitscampus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05549589"/>
      </p:ext>
    </p:extLst>
  </p:cSld>
  <p:clrMapOvr>
    <a:masterClrMapping/>
  </p:clrMapOvr>
  <p:transition spd="slow" advClick="0" advTm="4000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>
          <a:xfrm>
            <a:off x="466724" y="1059582"/>
            <a:ext cx="8208964" cy="3384376"/>
          </a:xfrm>
        </p:spPr>
        <p:txBody>
          <a:bodyPr/>
          <a:lstStyle/>
          <a:p>
            <a:pPr marL="0" indent="0">
              <a:buNone/>
            </a:pPr>
            <a:r>
              <a:rPr lang="de-DE" dirty="0">
                <a:solidFill>
                  <a:srgbClr val="7B003F"/>
                </a:solidFill>
              </a:rPr>
              <a:t>Transfer-Forschungsschwerpunkt der Universität Magdeburg</a:t>
            </a:r>
          </a:p>
          <a:p>
            <a:r>
              <a:rPr lang="de-DE" altLang="de-DE" dirty="0"/>
              <a:t>an der Universität in Kooperation mit regionalen Unternehmen entwickelte Partikeltechnologie zur präzisen Herstellung von Stoffen für die chemische,  pharmazeutische oder Lebensmittelindustrie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>
                <a:solidFill>
                  <a:srgbClr val="7B003F"/>
                </a:solidFill>
              </a:rPr>
              <a:t>Beteiligt:</a:t>
            </a:r>
          </a:p>
          <a:p>
            <a:r>
              <a:rPr lang="de-DE" dirty="0"/>
              <a:t>Otto-von-Guericke-Universität Magdeburg</a:t>
            </a:r>
          </a:p>
          <a:p>
            <a:r>
              <a:rPr lang="de-DE" dirty="0"/>
              <a:t>IPT Pergande GmbH-Gruppe</a:t>
            </a:r>
          </a:p>
          <a:p>
            <a:r>
              <a:rPr lang="de-DE" dirty="0"/>
              <a:t>Glatt Ingenieurtechnik GmbH</a:t>
            </a:r>
          </a:p>
          <a:p>
            <a:r>
              <a:rPr lang="de-DE" dirty="0"/>
              <a:t>Fraunhofer-Institut für Fabrikbetrieb und -automatisierung IFF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66727" y="514350"/>
            <a:ext cx="8497761" cy="342900"/>
          </a:xfrm>
        </p:spPr>
        <p:txBody>
          <a:bodyPr/>
          <a:lstStyle/>
          <a:p>
            <a:r>
              <a:rPr lang="de-DE" altLang="de-DE" dirty="0">
                <a:latin typeface="Lucida Sans Unicode" pitchFamily="34" charset="0"/>
              </a:rPr>
              <a:t>Wirbelschichttechnik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23271448"/>
      </p:ext>
    </p:extLst>
  </p:cSld>
  <p:clrMapOvr>
    <a:masterClrMapping/>
  </p:clrMapOvr>
  <p:transition spd="slow" advClick="0" advTm="4000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>
          <a:xfrm>
            <a:off x="466724" y="1059582"/>
            <a:ext cx="8208964" cy="3384376"/>
          </a:xfrm>
        </p:spPr>
        <p:txBody>
          <a:bodyPr/>
          <a:lstStyle/>
          <a:p>
            <a:pPr marL="0" indent="0">
              <a:buNone/>
            </a:pPr>
            <a:r>
              <a:rPr lang="de-DE" dirty="0">
                <a:solidFill>
                  <a:srgbClr val="7B003F"/>
                </a:solidFill>
              </a:rPr>
              <a:t>Transfer-Forschungsschwerpunkt der Universität Magdeburg</a:t>
            </a:r>
          </a:p>
          <a:p>
            <a:r>
              <a:rPr lang="de-DE" altLang="de-DE" dirty="0"/>
              <a:t>Entwicklung innovativer Motoren und Antriebsformen, wie Antriebsstrang- </a:t>
            </a:r>
            <a:br>
              <a:rPr lang="de-DE" altLang="de-DE" dirty="0"/>
            </a:br>
            <a:r>
              <a:rPr lang="de-DE" altLang="de-DE" dirty="0"/>
              <a:t>und Radnabenmotoren, Schwerpunkte der Kompetenzen in E-Mobilität </a:t>
            </a:r>
            <a:br>
              <a:rPr lang="de-DE" altLang="de-DE" dirty="0"/>
            </a:br>
            <a:r>
              <a:rPr lang="de-DE" altLang="de-DE" dirty="0"/>
              <a:t>und Verbrennungsmotoren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>
                <a:solidFill>
                  <a:srgbClr val="7B003F"/>
                </a:solidFill>
              </a:rPr>
              <a:t>Beteiligt:</a:t>
            </a:r>
          </a:p>
          <a:p>
            <a:r>
              <a:rPr lang="de-DE" dirty="0"/>
              <a:t>Otto-von-Guericke-Universität Magdeburg</a:t>
            </a:r>
          </a:p>
          <a:p>
            <a:r>
              <a:rPr lang="de-DE" dirty="0"/>
              <a:t>Institut für Kompetenz in </a:t>
            </a:r>
            <a:r>
              <a:rPr lang="de-DE" dirty="0" err="1"/>
              <a:t>AutoMobilität</a:t>
            </a:r>
            <a:r>
              <a:rPr lang="de-DE" dirty="0"/>
              <a:t> IKAM</a:t>
            </a:r>
          </a:p>
          <a:p>
            <a:r>
              <a:rPr lang="de-DE" dirty="0"/>
              <a:t>MAHREG Automotive</a:t>
            </a:r>
          </a:p>
          <a:p>
            <a:r>
              <a:rPr lang="de-DE" dirty="0"/>
              <a:t>Fraunhofer-Institut für Fabrikbetrieb und –</a:t>
            </a:r>
            <a:r>
              <a:rPr lang="de-DE" dirty="0" err="1"/>
              <a:t>automatisierung</a:t>
            </a:r>
            <a:r>
              <a:rPr lang="de-DE" dirty="0"/>
              <a:t> IFF</a:t>
            </a:r>
          </a:p>
          <a:p>
            <a:r>
              <a:rPr lang="de-DE" dirty="0"/>
              <a:t>Institut für Automation und Kommunikation </a:t>
            </a:r>
            <a:r>
              <a:rPr lang="de-DE" dirty="0" err="1"/>
              <a:t>ifak</a:t>
            </a:r>
            <a:r>
              <a:rPr lang="de-DE" dirty="0"/>
              <a:t> </a:t>
            </a:r>
            <a:r>
              <a:rPr lang="de-DE" dirty="0" err="1"/>
              <a:t>e.V</a:t>
            </a:r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66727" y="514350"/>
            <a:ext cx="8497761" cy="342900"/>
          </a:xfrm>
        </p:spPr>
        <p:txBody>
          <a:bodyPr/>
          <a:lstStyle/>
          <a:p>
            <a:r>
              <a:rPr lang="de-DE" altLang="de-DE" dirty="0">
                <a:latin typeface="Lucida Sans Unicode" pitchFamily="34" charset="0"/>
              </a:rPr>
              <a:t>Automotive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57980337"/>
      </p:ext>
    </p:extLst>
  </p:cSld>
  <p:clrMapOvr>
    <a:masterClrMapping/>
  </p:clrMapOvr>
  <p:transition spd="slow" advClick="0" advTm="4000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>
          <a:xfrm>
            <a:off x="466724" y="1059582"/>
            <a:ext cx="8208964" cy="3384376"/>
          </a:xfrm>
        </p:spPr>
        <p:txBody>
          <a:bodyPr/>
          <a:lstStyle/>
          <a:p>
            <a:pPr marL="0" indent="0">
              <a:buNone/>
            </a:pPr>
            <a:r>
              <a:rPr lang="de-DE" dirty="0">
                <a:solidFill>
                  <a:srgbClr val="7B003F"/>
                </a:solidFill>
              </a:rPr>
              <a:t>Transfer-Forschungsschwerpunkt der Universität Magdeburg</a:t>
            </a:r>
          </a:p>
          <a:p>
            <a:r>
              <a:rPr lang="de-DE" dirty="0"/>
              <a:t>Suche nach innovativen Technologien der Steuerung, Verteilung und Speicherung von Windenergie, Wasserkraft und Biomasse</a:t>
            </a:r>
          </a:p>
          <a:p>
            <a:endParaRPr lang="de-DE" dirty="0"/>
          </a:p>
          <a:p>
            <a:pPr marL="0" indent="0">
              <a:buNone/>
            </a:pPr>
            <a:r>
              <a:rPr lang="de-DE" dirty="0">
                <a:solidFill>
                  <a:srgbClr val="7B003F"/>
                </a:solidFill>
              </a:rPr>
              <a:t>Beteiligt:</a:t>
            </a:r>
          </a:p>
          <a:p>
            <a:r>
              <a:rPr lang="de-DE" dirty="0"/>
              <a:t>Otto-von-Guericke-Universität Magdeburg</a:t>
            </a:r>
          </a:p>
          <a:p>
            <a:r>
              <a:rPr lang="de-DE" dirty="0"/>
              <a:t>Fraunhofer Institut für Fabrikbetrieb und –</a:t>
            </a:r>
            <a:r>
              <a:rPr lang="de-DE" dirty="0" err="1"/>
              <a:t>automatisierung</a:t>
            </a:r>
            <a:r>
              <a:rPr lang="de-DE" dirty="0"/>
              <a:t> IFF</a:t>
            </a:r>
          </a:p>
          <a:p>
            <a:r>
              <a:rPr lang="de-DE" dirty="0"/>
              <a:t>Max-Planck-Institut für Dynamik komplexer technischer Systeme</a:t>
            </a:r>
          </a:p>
          <a:p>
            <a:r>
              <a:rPr lang="de-DE" dirty="0"/>
              <a:t>TU Ilmenau sowie andere Universitäten </a:t>
            </a:r>
          </a:p>
          <a:p>
            <a:r>
              <a:rPr lang="de-DE" dirty="0"/>
              <a:t>Siemens AG</a:t>
            </a:r>
          </a:p>
          <a:p>
            <a:r>
              <a:rPr lang="de-DE" dirty="0"/>
              <a:t>Avacon und weitere Partner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66727" y="514350"/>
            <a:ext cx="8497761" cy="342900"/>
          </a:xfrm>
        </p:spPr>
        <p:txBody>
          <a:bodyPr/>
          <a:lstStyle/>
          <a:p>
            <a:r>
              <a:rPr lang="de-DE" altLang="de-DE" dirty="0">
                <a:latin typeface="Lucida Sans Unicode" pitchFamily="34" charset="0"/>
              </a:rPr>
              <a:t>Erneuerbare Energien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64423518"/>
      </p:ext>
    </p:extLst>
  </p:cSld>
  <p:clrMapOvr>
    <a:masterClrMapping/>
  </p:clrMapOvr>
  <p:transition spd="slow" advClick="0" advTm="4000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>
          <a:xfrm>
            <a:off x="466724" y="1059582"/>
            <a:ext cx="8208964" cy="3384376"/>
          </a:xfrm>
        </p:spPr>
        <p:txBody>
          <a:bodyPr/>
          <a:lstStyle/>
          <a:p>
            <a:pPr marL="0" indent="0">
              <a:buNone/>
            </a:pPr>
            <a:r>
              <a:rPr lang="de-DE" dirty="0">
                <a:solidFill>
                  <a:srgbClr val="7B003F"/>
                </a:solidFill>
              </a:rPr>
              <a:t>Transfer-Forschungsschwerpunkt der Universität Magdeburg</a:t>
            </a:r>
          </a:p>
          <a:p>
            <a:pPr lvl="0"/>
            <a:r>
              <a:rPr lang="de-DE" dirty="0"/>
              <a:t>Forschung, Ausbildung und Vernetzung im Bereich Digital Engineering, Entwicklung von Konzepten für die Robotik, Elektromobilität, Industrie 4.0 </a:t>
            </a:r>
            <a:br>
              <a:rPr lang="de-DE" dirty="0"/>
            </a:br>
            <a:r>
              <a:rPr lang="de-DE" dirty="0"/>
              <a:t>oder das Produktdesign</a:t>
            </a:r>
          </a:p>
          <a:p>
            <a:endParaRPr lang="de-DE" dirty="0"/>
          </a:p>
          <a:p>
            <a:pPr marL="0" indent="0">
              <a:buNone/>
            </a:pPr>
            <a:r>
              <a:rPr lang="de-DE" dirty="0">
                <a:solidFill>
                  <a:srgbClr val="7B003F"/>
                </a:solidFill>
              </a:rPr>
              <a:t>Beteiligt:</a:t>
            </a:r>
          </a:p>
          <a:p>
            <a:r>
              <a:rPr lang="de-DE" dirty="0"/>
              <a:t>Otto-von-Guericke-Universität Magdeburg</a:t>
            </a:r>
          </a:p>
          <a:p>
            <a:r>
              <a:rPr lang="de-DE" dirty="0"/>
              <a:t>Fraunhofer-Institut für Fabrikbetrieb und –</a:t>
            </a:r>
            <a:r>
              <a:rPr lang="de-DE" dirty="0" err="1"/>
              <a:t>automatisierung</a:t>
            </a:r>
            <a:r>
              <a:rPr lang="de-DE" dirty="0"/>
              <a:t> IFF</a:t>
            </a:r>
          </a:p>
          <a:p>
            <a:r>
              <a:rPr lang="de-DE" dirty="0"/>
              <a:t>Institut für Automation und Kommunikation </a:t>
            </a:r>
            <a:r>
              <a:rPr lang="de-DE" dirty="0" err="1"/>
              <a:t>ifak</a:t>
            </a:r>
            <a:r>
              <a:rPr lang="de-DE" dirty="0"/>
              <a:t> e.V.</a:t>
            </a:r>
          </a:p>
          <a:p>
            <a:r>
              <a:rPr lang="de-DE" dirty="0"/>
              <a:t>International Business Machines Corporation IBM</a:t>
            </a:r>
          </a:p>
          <a:p>
            <a:r>
              <a:rPr lang="de-DE" dirty="0"/>
              <a:t>SAP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66727" y="514350"/>
            <a:ext cx="8497761" cy="342900"/>
          </a:xfrm>
        </p:spPr>
        <p:txBody>
          <a:bodyPr/>
          <a:lstStyle/>
          <a:p>
            <a:r>
              <a:rPr lang="de-DE" altLang="de-DE" dirty="0">
                <a:latin typeface="Lucida Sans Unicode" pitchFamily="34" charset="0"/>
              </a:rPr>
              <a:t>Digital Engineering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20996810"/>
      </p:ext>
    </p:extLst>
  </p:cSld>
  <p:clrMapOvr>
    <a:masterClrMapping/>
  </p:clrMapOvr>
  <p:transition spd="slow" advClick="0" advTm="4000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66727" y="514350"/>
            <a:ext cx="8208963" cy="383214"/>
          </a:xfrm>
        </p:spPr>
        <p:txBody>
          <a:bodyPr/>
          <a:lstStyle/>
          <a:p>
            <a:r>
              <a:rPr lang="de-DE" dirty="0"/>
              <a:t>Third </a:t>
            </a:r>
            <a:r>
              <a:rPr lang="de-DE" dirty="0" err="1"/>
              <a:t>Misson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>
          <a:xfrm>
            <a:off x="466724" y="1006078"/>
            <a:ext cx="8208964" cy="3437880"/>
          </a:xfrm>
        </p:spPr>
        <p:txBody>
          <a:bodyPr/>
          <a:lstStyle/>
          <a:p>
            <a:pPr marL="0" indent="0" algn="ctr">
              <a:lnSpc>
                <a:spcPct val="120000"/>
              </a:lnSpc>
              <a:buNone/>
            </a:pPr>
            <a:r>
              <a:rPr lang="de-DE" altLang="de-DE" sz="1800" dirty="0">
                <a:solidFill>
                  <a:schemeClr val="bg2">
                    <a:lumMod val="90000"/>
                  </a:schemeClr>
                </a:solidFill>
              </a:rPr>
              <a:t>kulturelles und gesellschaftliches Leben</a:t>
            </a:r>
            <a:r>
              <a:rPr lang="de-DE" altLang="de-DE" sz="2000" dirty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de-DE" altLang="de-DE" sz="1100" dirty="0">
                <a:solidFill>
                  <a:schemeClr val="bg2">
                    <a:lumMod val="90000"/>
                  </a:schemeClr>
                </a:solidFill>
              </a:rPr>
              <a:t>der Region prägen</a:t>
            </a:r>
          </a:p>
          <a:p>
            <a:pPr marL="0" indent="0" algn="ctr">
              <a:lnSpc>
                <a:spcPct val="120000"/>
              </a:lnSpc>
              <a:buNone/>
            </a:pPr>
            <a:r>
              <a:rPr lang="de-DE" altLang="de-DE" sz="600" dirty="0">
                <a:solidFill>
                  <a:schemeClr val="bg2">
                    <a:lumMod val="90000"/>
                  </a:schemeClr>
                </a:solidFill>
              </a:rPr>
              <a:t> </a:t>
            </a:r>
          </a:p>
          <a:p>
            <a:pPr marL="0" indent="0" algn="ctr">
              <a:lnSpc>
                <a:spcPct val="120000"/>
              </a:lnSpc>
              <a:buNone/>
            </a:pPr>
            <a:r>
              <a:rPr lang="de-DE" altLang="de-DE" sz="1100" dirty="0">
                <a:latin typeface="Lucida Sans Unicode" pitchFamily="34" charset="0"/>
              </a:rPr>
              <a:t>Beitrag zur </a:t>
            </a:r>
            <a:r>
              <a:rPr lang="de-DE" altLang="de-DE" sz="1800" dirty="0">
                <a:latin typeface="Lucida Sans Unicode" pitchFamily="34" charset="0"/>
              </a:rPr>
              <a:t>Fachkräftesicherung</a:t>
            </a:r>
            <a:r>
              <a:rPr lang="de-DE" altLang="de-DE" sz="1100" dirty="0">
                <a:latin typeface="Lucida Sans Unicode" pitchFamily="34" charset="0"/>
              </a:rPr>
              <a:t> leisten </a:t>
            </a:r>
            <a:br>
              <a:rPr lang="de-DE" altLang="de-DE" sz="1100" dirty="0">
                <a:latin typeface="Lucida Sans Unicode" pitchFamily="34" charset="0"/>
              </a:rPr>
            </a:br>
            <a:r>
              <a:rPr lang="de-DE" altLang="de-DE" sz="1100" dirty="0">
                <a:latin typeface="Lucida Sans Unicode" pitchFamily="34" charset="0"/>
              </a:rPr>
              <a:t>und </a:t>
            </a:r>
            <a:r>
              <a:rPr lang="de-DE" altLang="de-DE" sz="1800" dirty="0">
                <a:latin typeface="Lucida Sans Unicode" pitchFamily="34" charset="0"/>
              </a:rPr>
              <a:t>demografischem Wandel entgegen wirken</a:t>
            </a:r>
          </a:p>
          <a:p>
            <a:pPr marL="0" indent="0" algn="ctr">
              <a:lnSpc>
                <a:spcPct val="120000"/>
              </a:lnSpc>
              <a:buNone/>
            </a:pPr>
            <a:r>
              <a:rPr lang="de-DE" altLang="de-DE" sz="600" dirty="0"/>
              <a:t> </a:t>
            </a:r>
          </a:p>
          <a:p>
            <a:pPr marL="0" indent="0" algn="ctr">
              <a:lnSpc>
                <a:spcPct val="120000"/>
              </a:lnSpc>
              <a:buNone/>
            </a:pPr>
            <a:r>
              <a:rPr lang="de-DE" altLang="de-DE" sz="2400" dirty="0">
                <a:solidFill>
                  <a:srgbClr val="EC007C"/>
                </a:solidFill>
              </a:rPr>
              <a:t>2.500 Erstsemester </a:t>
            </a:r>
            <a:r>
              <a:rPr lang="de-DE" altLang="de-DE" sz="1200" dirty="0">
                <a:solidFill>
                  <a:srgbClr val="EC007C"/>
                </a:solidFill>
              </a:rPr>
              <a:t>ziehen jährlich als Neubürger in die Landeshauptstadt</a:t>
            </a:r>
          </a:p>
          <a:p>
            <a:pPr marL="0" indent="0" algn="ctr">
              <a:lnSpc>
                <a:spcPct val="120000"/>
              </a:lnSpc>
              <a:buNone/>
            </a:pPr>
            <a:r>
              <a:rPr lang="de-DE" altLang="de-DE" sz="600" dirty="0">
                <a:latin typeface="Lucida Sans Unicode" pitchFamily="34" charset="0"/>
              </a:rPr>
              <a:t> </a:t>
            </a:r>
          </a:p>
          <a:p>
            <a:pPr marL="0" indent="0" algn="ctr">
              <a:lnSpc>
                <a:spcPct val="120000"/>
              </a:lnSpc>
              <a:buNone/>
            </a:pPr>
            <a:r>
              <a:rPr lang="de-DE" altLang="de-DE" sz="2000" dirty="0">
                <a:latin typeface="Lucida Sans Unicode" pitchFamily="34" charset="0"/>
              </a:rPr>
              <a:t>Fachkräfte und Wissenschaftler*innen </a:t>
            </a:r>
            <a:br>
              <a:rPr lang="de-DE" altLang="de-DE" sz="2800" dirty="0">
                <a:latin typeface="Lucida Sans Unicode" pitchFamily="34" charset="0"/>
              </a:rPr>
            </a:br>
            <a:r>
              <a:rPr lang="de-DE" altLang="de-DE" sz="1200" dirty="0">
                <a:latin typeface="Lucida Sans Unicode" pitchFamily="34" charset="0"/>
              </a:rPr>
              <a:t>durch renommierte Forschungsprojekte für die Stadt begeistern</a:t>
            </a:r>
          </a:p>
          <a:p>
            <a:pPr marL="0" indent="0" algn="ctr">
              <a:lnSpc>
                <a:spcPct val="120000"/>
              </a:lnSpc>
              <a:buNone/>
            </a:pPr>
            <a:r>
              <a:rPr lang="de-DE" altLang="de-DE" sz="600" dirty="0">
                <a:solidFill>
                  <a:schemeClr val="bg2">
                    <a:lumMod val="25000"/>
                  </a:schemeClr>
                </a:solidFill>
              </a:rPr>
              <a:t> </a:t>
            </a:r>
          </a:p>
          <a:p>
            <a:pPr marL="0" indent="0" algn="ctr">
              <a:lnSpc>
                <a:spcPct val="120000"/>
              </a:lnSpc>
              <a:buNone/>
            </a:pPr>
            <a:r>
              <a:rPr lang="de-DE" altLang="de-DE" sz="1100" dirty="0">
                <a:solidFill>
                  <a:schemeClr val="bg2">
                    <a:lumMod val="25000"/>
                  </a:schemeClr>
                </a:solidFill>
              </a:rPr>
              <a:t>rund</a:t>
            </a:r>
            <a:r>
              <a:rPr lang="de-DE" altLang="de-DE" sz="2000" dirty="0">
                <a:solidFill>
                  <a:schemeClr val="bg2">
                    <a:lumMod val="25000"/>
                  </a:schemeClr>
                </a:solidFill>
              </a:rPr>
              <a:t> 2.200 Absolvent*innen </a:t>
            </a:r>
            <a:r>
              <a:rPr lang="de-DE" altLang="de-DE" sz="1100" dirty="0">
                <a:solidFill>
                  <a:schemeClr val="bg2">
                    <a:lumMod val="25000"/>
                  </a:schemeClr>
                </a:solidFill>
              </a:rPr>
              <a:t>stehen der Region als hochqualifizierte Fachkräfte zur Verfügung</a:t>
            </a:r>
          </a:p>
          <a:p>
            <a:pPr marL="0" indent="0" algn="ctr">
              <a:lnSpc>
                <a:spcPct val="120000"/>
              </a:lnSpc>
              <a:buNone/>
            </a:pPr>
            <a:r>
              <a:rPr lang="de-DE" sz="600" dirty="0">
                <a:solidFill>
                  <a:schemeClr val="bg2">
                    <a:lumMod val="25000"/>
                  </a:schemeClr>
                </a:solidFill>
                <a:latin typeface="Lucida Sans Unicode" pitchFamily="34" charset="0"/>
              </a:rPr>
              <a:t> </a:t>
            </a:r>
          </a:p>
          <a:p>
            <a:pPr marL="0" indent="0" algn="ctr">
              <a:lnSpc>
                <a:spcPct val="120000"/>
              </a:lnSpc>
              <a:buNone/>
            </a:pPr>
            <a:r>
              <a:rPr lang="de-DE" sz="1100" dirty="0">
                <a:solidFill>
                  <a:srgbClr val="EC007C"/>
                </a:solidFill>
              </a:rPr>
              <a:t>mehr als </a:t>
            </a:r>
            <a:r>
              <a:rPr lang="de-DE" altLang="de-DE" sz="1800" dirty="0">
                <a:solidFill>
                  <a:srgbClr val="EC007C"/>
                </a:solidFill>
              </a:rPr>
              <a:t>3.750 internationale Studierende </a:t>
            </a:r>
            <a:r>
              <a:rPr lang="de-DE" altLang="de-DE" sz="1100" dirty="0">
                <a:solidFill>
                  <a:srgbClr val="EC007C"/>
                </a:solidFill>
              </a:rPr>
              <a:t>bereichern Stadt und Land</a:t>
            </a:r>
          </a:p>
        </p:txBody>
      </p:sp>
    </p:spTree>
    <p:extLst>
      <p:ext uri="{BB962C8B-B14F-4D97-AF65-F5344CB8AC3E}">
        <p14:creationId xmlns:p14="http://schemas.microsoft.com/office/powerpoint/2010/main" val="4062236715"/>
      </p:ext>
    </p:extLst>
  </p:cSld>
  <p:clrMapOvr>
    <a:masterClrMapping/>
  </p:clrMapOvr>
  <p:transition spd="slow" advClick="0" advTm="4000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>
                <a:solidFill>
                  <a:srgbClr val="7B003F"/>
                </a:solidFill>
              </a:rPr>
              <a:t>Studieren, Lehren und Forschen mit Kind</a:t>
            </a:r>
          </a:p>
          <a:p>
            <a:r>
              <a:rPr lang="de-DE" altLang="de-DE" dirty="0"/>
              <a:t>Familienstipendium für Studierende mit familiären Pflichten</a:t>
            </a:r>
          </a:p>
          <a:p>
            <a:r>
              <a:rPr lang="de-DE" dirty="0"/>
              <a:t>Familienpass erleichtert Vereinbarkeit von Studium und Familie</a:t>
            </a:r>
          </a:p>
          <a:p>
            <a:r>
              <a:rPr lang="de-DE" altLang="de-DE" dirty="0"/>
              <a:t>Kitas und Wickelräume</a:t>
            </a:r>
          </a:p>
          <a:p>
            <a:r>
              <a:rPr lang="de-DE" altLang="de-DE" dirty="0"/>
              <a:t>Eltern-Kind-Arbeitszimmer</a:t>
            </a:r>
          </a:p>
          <a:p>
            <a:r>
              <a:rPr lang="de-DE" altLang="de-DE" dirty="0"/>
              <a:t>Ferienfreizeiten für Mitarbeiterkinder</a:t>
            </a:r>
          </a:p>
          <a:p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latin typeface="Lucida Sans Unicode" pitchFamily="34" charset="0"/>
              </a:rPr>
              <a:t>Familienfreundliche Universität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4762076"/>
      </p:ext>
    </p:extLst>
  </p:cSld>
  <p:clrMapOvr>
    <a:masterClrMapping/>
  </p:clrMapOvr>
  <p:transition spd="slow" advClick="0" advTm="4000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itel 1"/>
          <p:cNvSpPr txBox="1">
            <a:spLocks/>
          </p:cNvSpPr>
          <p:nvPr/>
        </p:nvSpPr>
        <p:spPr bwMode="auto">
          <a:xfrm>
            <a:off x="0" y="4000500"/>
            <a:ext cx="9144000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50800"/>
          <a:lstStyle>
            <a:lvl1pPr marL="533400" defTabSz="838200" eaLnBrk="0" hangingPunct="0">
              <a:defRPr sz="2400">
                <a:solidFill>
                  <a:srgbClr val="000000"/>
                </a:solidFill>
                <a:latin typeface="Lucida Grande CY" pitchFamily="-97" charset="-52"/>
                <a:ea typeface="ヒラギノ角ゴ Pro W3" pitchFamily="-97" charset="-128"/>
              </a:defRPr>
            </a:lvl1pPr>
            <a:lvl2pPr marL="37931725" indent="-37474525" defTabSz="838200" eaLnBrk="0" hangingPunct="0">
              <a:defRPr sz="2400">
                <a:solidFill>
                  <a:srgbClr val="000000"/>
                </a:solidFill>
                <a:latin typeface="Lucida Grande CY" pitchFamily="-97" charset="-52"/>
                <a:ea typeface="ヒラギノ角ゴ Pro W3" pitchFamily="-97" charset="-128"/>
              </a:defRPr>
            </a:lvl2pPr>
            <a:lvl3pPr marL="1143000" indent="-228600" defTabSz="838200" eaLnBrk="0" hangingPunct="0">
              <a:defRPr sz="2400">
                <a:solidFill>
                  <a:srgbClr val="000000"/>
                </a:solidFill>
                <a:latin typeface="Lucida Grande CY" pitchFamily="-97" charset="-52"/>
                <a:ea typeface="ヒラギノ角ゴ Pro W3" pitchFamily="-97" charset="-128"/>
              </a:defRPr>
            </a:lvl3pPr>
            <a:lvl4pPr marL="1600200" indent="-228600" defTabSz="838200" eaLnBrk="0" hangingPunct="0">
              <a:defRPr sz="2400">
                <a:solidFill>
                  <a:srgbClr val="000000"/>
                </a:solidFill>
                <a:latin typeface="Lucida Grande CY" pitchFamily="-97" charset="-52"/>
                <a:ea typeface="ヒラギノ角ゴ Pro W3" pitchFamily="-97" charset="-128"/>
              </a:defRPr>
            </a:lvl4pPr>
            <a:lvl5pPr marL="2057400" indent="-228600" defTabSz="838200" eaLnBrk="0" hangingPunct="0">
              <a:defRPr sz="2400">
                <a:solidFill>
                  <a:srgbClr val="000000"/>
                </a:solidFill>
                <a:latin typeface="Lucida Grande CY" pitchFamily="-97" charset="-52"/>
                <a:ea typeface="ヒラギノ角ゴ Pro W3" pitchFamily="-97" charset="-128"/>
              </a:defRPr>
            </a:lvl5pPr>
            <a:lvl6pPr marL="2514600" indent="-228600" defTabSz="838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Lucida Grande CY" pitchFamily="-97" charset="-52"/>
                <a:ea typeface="ヒラギノ角ゴ Pro W3" pitchFamily="-97" charset="-128"/>
              </a:defRPr>
            </a:lvl6pPr>
            <a:lvl7pPr marL="2971800" indent="-228600" defTabSz="838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Lucida Grande CY" pitchFamily="-97" charset="-52"/>
                <a:ea typeface="ヒラギノ角ゴ Pro W3" pitchFamily="-97" charset="-128"/>
              </a:defRPr>
            </a:lvl7pPr>
            <a:lvl8pPr marL="3429000" indent="-228600" defTabSz="838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Lucida Grande CY" pitchFamily="-97" charset="-52"/>
                <a:ea typeface="ヒラギノ角ゴ Pro W3" pitchFamily="-97" charset="-128"/>
              </a:defRPr>
            </a:lvl8pPr>
            <a:lvl9pPr marL="3886200" indent="-228600" defTabSz="838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Lucida Grande CY" pitchFamily="-97" charset="-52"/>
                <a:ea typeface="ヒラギノ角ゴ Pro W3" pitchFamily="-97" charset="-128"/>
              </a:defRPr>
            </a:lvl9pPr>
          </a:lstStyle>
          <a:p>
            <a:pPr algn="ctr"/>
            <a:r>
              <a:rPr lang="de-DE" altLang="de-DE" b="1" dirty="0">
                <a:solidFill>
                  <a:srgbClr val="FFFFFF"/>
                </a:solidFill>
                <a:latin typeface="Lucida Sans Unicode" pitchFamily="34" charset="0"/>
                <a:sym typeface="Lucida Grande" pitchFamily="-97" charset="0"/>
              </a:rPr>
              <a:t>Mit Tradition in die Zukunft</a:t>
            </a:r>
          </a:p>
        </p:txBody>
      </p:sp>
      <p:pic>
        <p:nvPicPr>
          <p:cNvPr id="4" name="Bild 1" descr="Master_OvGU_12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555"/>
          <a:stretch/>
        </p:blipFill>
        <p:spPr bwMode="auto">
          <a:xfrm>
            <a:off x="1042426" y="0"/>
            <a:ext cx="7059149" cy="3623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Bild 1" descr="Master_OvGU_12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183" b="5670"/>
          <a:stretch/>
        </p:blipFill>
        <p:spPr bwMode="auto">
          <a:xfrm>
            <a:off x="0" y="3508043"/>
            <a:ext cx="9144000" cy="1655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el 1"/>
          <p:cNvSpPr txBox="1">
            <a:spLocks/>
          </p:cNvSpPr>
          <p:nvPr/>
        </p:nvSpPr>
        <p:spPr bwMode="auto">
          <a:xfrm>
            <a:off x="0" y="4164682"/>
            <a:ext cx="914400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50800"/>
          <a:lstStyle>
            <a:lvl1pPr marL="533400" defTabSz="838200" eaLnBrk="0" hangingPunct="0">
              <a:defRPr sz="2400">
                <a:solidFill>
                  <a:srgbClr val="000000"/>
                </a:solidFill>
                <a:latin typeface="Lucida Grande CY" pitchFamily="-97" charset="-52"/>
                <a:ea typeface="ヒラギノ角ゴ Pro W3" pitchFamily="-97" charset="-128"/>
              </a:defRPr>
            </a:lvl1pPr>
            <a:lvl2pPr marL="37931725" indent="-37474525" defTabSz="838200" eaLnBrk="0" hangingPunct="0">
              <a:defRPr sz="2400">
                <a:solidFill>
                  <a:srgbClr val="000000"/>
                </a:solidFill>
                <a:latin typeface="Lucida Grande CY" pitchFamily="-97" charset="-52"/>
                <a:ea typeface="ヒラギノ角ゴ Pro W3" pitchFamily="-97" charset="-128"/>
              </a:defRPr>
            </a:lvl2pPr>
            <a:lvl3pPr marL="1143000" indent="-228600" defTabSz="838200" eaLnBrk="0" hangingPunct="0">
              <a:defRPr sz="2400">
                <a:solidFill>
                  <a:srgbClr val="000000"/>
                </a:solidFill>
                <a:latin typeface="Lucida Grande CY" pitchFamily="-97" charset="-52"/>
                <a:ea typeface="ヒラギノ角ゴ Pro W3" pitchFamily="-97" charset="-128"/>
              </a:defRPr>
            </a:lvl3pPr>
            <a:lvl4pPr marL="1600200" indent="-228600" defTabSz="838200" eaLnBrk="0" hangingPunct="0">
              <a:defRPr sz="2400">
                <a:solidFill>
                  <a:srgbClr val="000000"/>
                </a:solidFill>
                <a:latin typeface="Lucida Grande CY" pitchFamily="-97" charset="-52"/>
                <a:ea typeface="ヒラギノ角ゴ Pro W3" pitchFamily="-97" charset="-128"/>
              </a:defRPr>
            </a:lvl4pPr>
            <a:lvl5pPr marL="2057400" indent="-228600" defTabSz="838200" eaLnBrk="0" hangingPunct="0">
              <a:defRPr sz="2400">
                <a:solidFill>
                  <a:srgbClr val="000000"/>
                </a:solidFill>
                <a:latin typeface="Lucida Grande CY" pitchFamily="-97" charset="-52"/>
                <a:ea typeface="ヒラギノ角ゴ Pro W3" pitchFamily="-97" charset="-128"/>
              </a:defRPr>
            </a:lvl5pPr>
            <a:lvl6pPr marL="2514600" indent="-228600" defTabSz="838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Lucida Grande CY" pitchFamily="-97" charset="-52"/>
                <a:ea typeface="ヒラギノ角ゴ Pro W3" pitchFamily="-97" charset="-128"/>
              </a:defRPr>
            </a:lvl6pPr>
            <a:lvl7pPr marL="2971800" indent="-228600" defTabSz="838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Lucida Grande CY" pitchFamily="-97" charset="-52"/>
                <a:ea typeface="ヒラギノ角ゴ Pro W3" pitchFamily="-97" charset="-128"/>
              </a:defRPr>
            </a:lvl7pPr>
            <a:lvl8pPr marL="3429000" indent="-228600" defTabSz="838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Lucida Grande CY" pitchFamily="-97" charset="-52"/>
                <a:ea typeface="ヒラギノ角ゴ Pro W3" pitchFamily="-97" charset="-128"/>
              </a:defRPr>
            </a:lvl8pPr>
            <a:lvl9pPr marL="3886200" indent="-228600" defTabSz="838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Lucida Grande CY" pitchFamily="-97" charset="-52"/>
                <a:ea typeface="ヒラギノ角ゴ Pro W3" pitchFamily="-97" charset="-128"/>
              </a:defRPr>
            </a:lvl9pPr>
          </a:lstStyle>
          <a:p>
            <a:pPr algn="ctr"/>
            <a:r>
              <a:rPr lang="de-DE" altLang="de-DE" b="1" dirty="0">
                <a:solidFill>
                  <a:srgbClr val="FFFFFF"/>
                </a:solidFill>
                <a:latin typeface="Lucida Sans Unicode" pitchFamily="34" charset="0"/>
                <a:sym typeface="Lucida Grande" pitchFamily="-97" charset="0"/>
              </a:rPr>
              <a:t>Vielen Dank für </a:t>
            </a:r>
            <a:r>
              <a:rPr lang="de-DE" altLang="de-DE" b="1">
                <a:solidFill>
                  <a:srgbClr val="FFFFFF"/>
                </a:solidFill>
                <a:latin typeface="Lucida Sans Unicode" pitchFamily="34" charset="0"/>
                <a:sym typeface="Lucida Grande" pitchFamily="-97" charset="0"/>
              </a:rPr>
              <a:t>Ihre Aufmerksamkeit!</a:t>
            </a:r>
            <a:endParaRPr lang="de-DE" altLang="de-DE" b="1" dirty="0">
              <a:solidFill>
                <a:srgbClr val="FFFFFF"/>
              </a:solidFill>
              <a:latin typeface="Lucida Sans Unicode" pitchFamily="34" charset="0"/>
              <a:sym typeface="Lucida Grande" pitchFamily="-97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0312391"/>
      </p:ext>
    </p:extLst>
  </p:cSld>
  <p:clrMapOvr>
    <a:masterClrMapping/>
  </p:clrMapOvr>
  <p:transition spd="med">
    <p:spli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66727" y="514350"/>
            <a:ext cx="8208963" cy="383214"/>
          </a:xfrm>
        </p:spPr>
        <p:txBody>
          <a:bodyPr/>
          <a:lstStyle/>
          <a:p>
            <a:r>
              <a:rPr lang="de-DE" dirty="0"/>
              <a:t>Die Universität im Überblick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>
          <a:xfrm>
            <a:off x="466724" y="1006078"/>
            <a:ext cx="8208964" cy="3437880"/>
          </a:xfrm>
        </p:spPr>
        <p:txBody>
          <a:bodyPr/>
          <a:lstStyle/>
          <a:p>
            <a:pPr marL="0" indent="0" algn="ctr">
              <a:lnSpc>
                <a:spcPct val="120000"/>
              </a:lnSpc>
              <a:buNone/>
            </a:pPr>
            <a:r>
              <a:rPr lang="de-DE" sz="2200" dirty="0">
                <a:solidFill>
                  <a:schemeClr val="bg2">
                    <a:lumMod val="90000"/>
                  </a:schemeClr>
                </a:solidFill>
              </a:rPr>
              <a:t>Otto von Guericke </a:t>
            </a:r>
            <a:r>
              <a:rPr lang="de-DE" sz="1100" dirty="0">
                <a:solidFill>
                  <a:schemeClr val="bg2">
                    <a:lumMod val="90000"/>
                  </a:schemeClr>
                </a:solidFill>
              </a:rPr>
              <a:t>ist Namensgeber und Vermächtnis</a:t>
            </a:r>
            <a:endParaRPr lang="de-DE" sz="1100" b="1" dirty="0">
              <a:solidFill>
                <a:schemeClr val="bg2">
                  <a:lumMod val="25000"/>
                </a:schemeClr>
              </a:solidFill>
            </a:endParaRPr>
          </a:p>
          <a:p>
            <a:pPr marL="0" lvl="0" indent="0" algn="ctr">
              <a:lnSpc>
                <a:spcPct val="120000"/>
              </a:lnSpc>
              <a:buNone/>
            </a:pPr>
            <a:r>
              <a:rPr lang="de-DE" sz="600" dirty="0"/>
              <a:t> </a:t>
            </a:r>
          </a:p>
          <a:p>
            <a:pPr marL="0" lvl="0" indent="0" algn="ctr">
              <a:lnSpc>
                <a:spcPct val="120000"/>
              </a:lnSpc>
              <a:buNone/>
            </a:pPr>
            <a:r>
              <a:rPr lang="de-DE" sz="2000" dirty="0"/>
              <a:t>1993 gegründet </a:t>
            </a:r>
            <a:r>
              <a:rPr lang="de-DE" sz="1100" dirty="0"/>
              <a:t>Fusion aus Technische Universität, </a:t>
            </a:r>
          </a:p>
          <a:p>
            <a:pPr marL="0" lvl="0" indent="0" algn="ctr">
              <a:lnSpc>
                <a:spcPct val="120000"/>
              </a:lnSpc>
              <a:buNone/>
            </a:pPr>
            <a:r>
              <a:rPr lang="de-DE" sz="1100" dirty="0"/>
              <a:t>Pädagogische Hochschule und Medizinische Akademie Magdeburg </a:t>
            </a:r>
          </a:p>
          <a:p>
            <a:pPr marL="0" lvl="0" indent="0" algn="ctr">
              <a:lnSpc>
                <a:spcPct val="140000"/>
              </a:lnSpc>
              <a:buNone/>
            </a:pPr>
            <a:r>
              <a:rPr lang="de-DE" sz="600" dirty="0"/>
              <a:t> </a:t>
            </a:r>
          </a:p>
          <a:p>
            <a:pPr marL="0" indent="0" algn="ctr">
              <a:lnSpc>
                <a:spcPct val="120000"/>
              </a:lnSpc>
              <a:buNone/>
            </a:pPr>
            <a:r>
              <a:rPr lang="de-DE" sz="2400" dirty="0">
                <a:solidFill>
                  <a:srgbClr val="EC007C"/>
                </a:solidFill>
              </a:rPr>
              <a:t>13.100 Studierende</a:t>
            </a:r>
          </a:p>
          <a:p>
            <a:pPr marL="0" indent="0" algn="ctr">
              <a:lnSpc>
                <a:spcPct val="120000"/>
              </a:lnSpc>
              <a:buNone/>
            </a:pPr>
            <a:r>
              <a:rPr lang="de-DE" sz="1100" dirty="0"/>
              <a:t>Ausbildungsstätte für </a:t>
            </a:r>
            <a:r>
              <a:rPr lang="de-DE" sz="1800" dirty="0"/>
              <a:t>1.550 angehende </a:t>
            </a:r>
            <a:r>
              <a:rPr lang="de-DE" sz="1800" dirty="0" err="1"/>
              <a:t>Ärzt</a:t>
            </a:r>
            <a:r>
              <a:rPr lang="de-DE" sz="1800" dirty="0"/>
              <a:t>*innen</a:t>
            </a:r>
          </a:p>
          <a:p>
            <a:pPr marL="0" indent="0" algn="ctr">
              <a:lnSpc>
                <a:spcPct val="120000"/>
              </a:lnSpc>
              <a:buNone/>
            </a:pPr>
            <a:r>
              <a:rPr lang="de-DE" sz="2000" dirty="0">
                <a:solidFill>
                  <a:schemeClr val="bg2">
                    <a:lumMod val="25000"/>
                  </a:schemeClr>
                </a:solidFill>
              </a:rPr>
              <a:t>9 Fakultäten </a:t>
            </a:r>
            <a:r>
              <a:rPr lang="de-DE" sz="1100" dirty="0">
                <a:solidFill>
                  <a:schemeClr val="bg2">
                    <a:lumMod val="25000"/>
                  </a:schemeClr>
                </a:solidFill>
              </a:rPr>
              <a:t>mit jährlich rund</a:t>
            </a:r>
            <a:r>
              <a:rPr lang="de-DE" sz="2000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de-DE" sz="2200" dirty="0">
                <a:solidFill>
                  <a:schemeClr val="bg2">
                    <a:lumMod val="25000"/>
                  </a:schemeClr>
                </a:solidFill>
              </a:rPr>
              <a:t>2.200 Absolvent*innen</a:t>
            </a:r>
            <a:endParaRPr lang="de-DE" sz="1100" dirty="0">
              <a:solidFill>
                <a:schemeClr val="bg2">
                  <a:lumMod val="25000"/>
                </a:schemeClr>
              </a:solidFill>
            </a:endParaRPr>
          </a:p>
          <a:p>
            <a:pPr marL="0" indent="0" algn="ctr">
              <a:lnSpc>
                <a:spcPct val="120000"/>
              </a:lnSpc>
              <a:buNone/>
            </a:pPr>
            <a:r>
              <a:rPr lang="de-DE" sz="600" b="1" dirty="0">
                <a:solidFill>
                  <a:schemeClr val="bg2">
                    <a:lumMod val="25000"/>
                  </a:schemeClr>
                </a:solidFill>
              </a:rPr>
              <a:t>      </a:t>
            </a:r>
          </a:p>
          <a:p>
            <a:pPr marL="0" indent="0" algn="ctr">
              <a:lnSpc>
                <a:spcPts val="2500"/>
              </a:lnSpc>
              <a:buNone/>
            </a:pPr>
            <a:r>
              <a:rPr lang="de-DE" sz="1100" dirty="0"/>
              <a:t>Fokus in Forschung und Lehre auf </a:t>
            </a:r>
            <a:r>
              <a:rPr lang="de-DE" dirty="0"/>
              <a:t>Ingenieur- und Naturwissenschaften, Wirtschaftswissenschaft, Medizin</a:t>
            </a:r>
          </a:p>
        </p:txBody>
      </p:sp>
    </p:spTree>
    <p:extLst>
      <p:ext uri="{BB962C8B-B14F-4D97-AF65-F5344CB8AC3E}">
        <p14:creationId xmlns:p14="http://schemas.microsoft.com/office/powerpoint/2010/main" val="2879245692"/>
      </p:ext>
    </p:extLst>
  </p:cSld>
  <p:clrMapOvr>
    <a:masterClrMapping/>
  </p:clrMapOvr>
  <p:transition spd="slow" advClick="0" advTm="4000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>
          <a:xfrm>
            <a:off x="466724" y="1059582"/>
            <a:ext cx="8497764" cy="3240360"/>
          </a:xfrm>
        </p:spPr>
        <p:txBody>
          <a:bodyPr/>
          <a:lstStyle/>
          <a:p>
            <a:r>
              <a:rPr lang="de-DE" dirty="0"/>
              <a:t>Bachelor, Master, Lehramt, Staatsexamen, Duales Studium</a:t>
            </a:r>
          </a:p>
          <a:p>
            <a:pPr lvl="0"/>
            <a:r>
              <a:rPr lang="de-DE" dirty="0"/>
              <a:t>Export deutscher Studiengänge </a:t>
            </a:r>
          </a:p>
          <a:p>
            <a:pPr lvl="0"/>
            <a:r>
              <a:rPr lang="de-DE" dirty="0"/>
              <a:t>Entwicklung internationaler Studienprogramme </a:t>
            </a:r>
          </a:p>
          <a:p>
            <a:pPr lvl="0"/>
            <a:r>
              <a:rPr lang="de-DE" dirty="0"/>
              <a:t>hohe </a:t>
            </a:r>
            <a:r>
              <a:rPr lang="de-DE" dirty="0" err="1"/>
              <a:t>Engagementkultur</a:t>
            </a:r>
            <a:r>
              <a:rPr lang="de-DE" dirty="0"/>
              <a:t> bei Lehrenden und Studierenden</a:t>
            </a:r>
          </a:p>
          <a:p>
            <a:r>
              <a:rPr lang="de-DE" dirty="0"/>
              <a:t>interdisziplinäre und forschungsstarke Lehre</a:t>
            </a:r>
          </a:p>
          <a:p>
            <a:pPr lvl="0"/>
            <a:r>
              <a:rPr lang="de-DE" dirty="0"/>
              <a:t>Partizipation und Chancengerechtigkeit</a:t>
            </a:r>
          </a:p>
          <a:p>
            <a:pPr lvl="0"/>
            <a:r>
              <a:rPr lang="de-DE" dirty="0"/>
              <a:t>umfassendes voruniversitäres und studienvorbereitendes Betreuungsnetz</a:t>
            </a:r>
            <a:endParaRPr lang="de-DE" altLang="de-DE" dirty="0"/>
          </a:p>
          <a:p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>
                <a:latin typeface="Lucida Sans Unicode" pitchFamily="34" charset="0"/>
              </a:rPr>
              <a:t>Studieren an der Universität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79819880"/>
      </p:ext>
    </p:extLst>
  </p:cSld>
  <p:clrMapOvr>
    <a:masterClrMapping/>
  </p:clrMapOvr>
  <p:transition spd="slow" advClick="0" advTm="4000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>
          <a:xfrm>
            <a:off x="466724" y="1059582"/>
            <a:ext cx="8208964" cy="3384376"/>
          </a:xfrm>
        </p:spPr>
        <p:txBody>
          <a:bodyPr/>
          <a:lstStyle/>
          <a:p>
            <a:r>
              <a:rPr lang="de-DE" dirty="0"/>
              <a:t>Center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Advanced</a:t>
            </a:r>
            <a:r>
              <a:rPr lang="de-DE" dirty="0"/>
              <a:t> Medical Engineering (CAME)</a:t>
            </a:r>
          </a:p>
          <a:p>
            <a:r>
              <a:rPr lang="de-DE" dirty="0"/>
              <a:t>Center </a:t>
            </a:r>
            <a:r>
              <a:rPr lang="de-DE" dirty="0" err="1"/>
              <a:t>for</a:t>
            </a:r>
            <a:r>
              <a:rPr lang="de-DE" dirty="0"/>
              <a:t> Health and Medical </a:t>
            </a:r>
            <a:r>
              <a:rPr lang="de-DE" dirty="0" err="1"/>
              <a:t>Prevention</a:t>
            </a:r>
            <a:r>
              <a:rPr lang="de-DE" dirty="0"/>
              <a:t> (</a:t>
            </a:r>
            <a:r>
              <a:rPr lang="de-DE" dirty="0" err="1"/>
              <a:t>CHaMP</a:t>
            </a:r>
            <a:r>
              <a:rPr lang="de-DE" dirty="0"/>
              <a:t>)</a:t>
            </a:r>
          </a:p>
          <a:p>
            <a:r>
              <a:rPr lang="de-DE" dirty="0"/>
              <a:t>Neurowissenschaften – Center </a:t>
            </a:r>
            <a:r>
              <a:rPr lang="de-DE" dirty="0" err="1"/>
              <a:t>for</a:t>
            </a:r>
            <a:r>
              <a:rPr lang="de-DE" dirty="0"/>
              <a:t> Behavioral Brain Sciences (CBBS)</a:t>
            </a:r>
          </a:p>
          <a:p>
            <a:r>
              <a:rPr lang="de-DE" dirty="0">
                <a:latin typeface="Lucida Sans Unicode" pitchFamily="34" charset="0"/>
              </a:rPr>
              <a:t>Biosystemtechnik – Forschungszentrum Dynamische Systeme (CDS)</a:t>
            </a:r>
          </a:p>
          <a:p>
            <a:r>
              <a:rPr lang="de-DE" altLang="de-DE" dirty="0">
                <a:latin typeface="Lucida Sans Unicode" pitchFamily="34" charset="0"/>
              </a:rPr>
              <a:t>Medizintechnik – Forschungscampus STIMULATE</a:t>
            </a:r>
          </a:p>
          <a:p>
            <a:pPr marL="0" indent="0">
              <a:buNone/>
            </a:pPr>
            <a:endParaRPr lang="de-DE" dirty="0">
              <a:latin typeface="Lucida Sans Unicode" pitchFamily="34" charset="0"/>
            </a:endParaRPr>
          </a:p>
          <a:p>
            <a:r>
              <a:rPr lang="de-DE" dirty="0">
                <a:latin typeface="Lucida Sans Unicode" pitchFamily="34" charset="0"/>
              </a:rPr>
              <a:t>Gesundheitscampus</a:t>
            </a:r>
          </a:p>
          <a:p>
            <a:r>
              <a:rPr lang="de-DE" dirty="0">
                <a:latin typeface="Lucida Sans Unicode" pitchFamily="34" charset="0"/>
              </a:rPr>
              <a:t>Wirbelschichttechnik</a:t>
            </a:r>
          </a:p>
          <a:p>
            <a:r>
              <a:rPr lang="de-DE" dirty="0">
                <a:latin typeface="Lucida Sans Unicode" pitchFamily="34" charset="0"/>
              </a:rPr>
              <a:t>Automotive</a:t>
            </a:r>
          </a:p>
          <a:p>
            <a:r>
              <a:rPr lang="de-DE" dirty="0">
                <a:latin typeface="Lucida Sans Unicode" pitchFamily="34" charset="0"/>
              </a:rPr>
              <a:t>Erneuerbare Energien</a:t>
            </a:r>
          </a:p>
          <a:p>
            <a:r>
              <a:rPr lang="de-DE" altLang="de-DE" dirty="0">
                <a:latin typeface="Lucida Sans Unicode" pitchFamily="34" charset="0"/>
              </a:rPr>
              <a:t>Digital Engineering</a:t>
            </a:r>
            <a:endParaRPr lang="de-DE" dirty="0">
              <a:latin typeface="Lucida Sans Unicode" pitchFamily="34" charset="0"/>
            </a:endParaRPr>
          </a:p>
          <a:p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Forschungszentren &amp; -</a:t>
            </a:r>
            <a:r>
              <a:rPr lang="de-DE" dirty="0" err="1"/>
              <a:t>schwerpunkte</a:t>
            </a:r>
            <a:r>
              <a:rPr lang="de-DE" dirty="0"/>
              <a:t> der Universität</a:t>
            </a:r>
          </a:p>
        </p:txBody>
      </p:sp>
    </p:spTree>
    <p:extLst>
      <p:ext uri="{BB962C8B-B14F-4D97-AF65-F5344CB8AC3E}">
        <p14:creationId xmlns:p14="http://schemas.microsoft.com/office/powerpoint/2010/main" val="1666739017"/>
      </p:ext>
    </p:extLst>
  </p:cSld>
  <p:clrMapOvr>
    <a:masterClrMapping/>
  </p:clrMapOvr>
  <p:transition spd="slow" advClick="0" advTm="4000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>
          <a:xfrm>
            <a:off x="466724" y="1059582"/>
            <a:ext cx="8208964" cy="3456384"/>
          </a:xfrm>
        </p:spPr>
        <p:txBody>
          <a:bodyPr/>
          <a:lstStyle/>
          <a:p>
            <a:pPr marL="0" indent="0">
              <a:buNone/>
            </a:pPr>
            <a:r>
              <a:rPr lang="de-DE" dirty="0">
                <a:solidFill>
                  <a:srgbClr val="7B003F"/>
                </a:solidFill>
              </a:rPr>
              <a:t>Forschungsschwerpunkt der Universität Magdeburg</a:t>
            </a:r>
          </a:p>
          <a:p>
            <a:pPr lvl="0"/>
            <a:r>
              <a:rPr lang="de-DE" dirty="0"/>
              <a:t>Methoden und Techniken für bildgebende Verfahren sowie bildgeführte Interventionen und minimalinvasive Therapien </a:t>
            </a:r>
          </a:p>
          <a:p>
            <a:pPr lvl="0"/>
            <a:r>
              <a:rPr lang="de-DE" dirty="0"/>
              <a:t>Aufbau einer zentralen Forschungsinfrastruktur für die biomedizinische Bildgebung</a:t>
            </a:r>
          </a:p>
          <a:p>
            <a:pPr lvl="0"/>
            <a:r>
              <a:rPr lang="de-DE" dirty="0"/>
              <a:t>Wissens- und Technologietransfer in die industrielle und klinische Anwendung</a:t>
            </a:r>
          </a:p>
          <a:p>
            <a:pPr lvl="0"/>
            <a:r>
              <a:rPr lang="de-DE" dirty="0"/>
              <a:t>Aus- und Weiterbildung von wissenschaftlichem Nachwuchs im Bereich Medizintechnik</a:t>
            </a:r>
          </a:p>
          <a:p>
            <a:pPr marL="0" lv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>
                <a:solidFill>
                  <a:srgbClr val="7B003F"/>
                </a:solidFill>
              </a:rPr>
              <a:t>Beteiligt:</a:t>
            </a:r>
          </a:p>
          <a:p>
            <a:r>
              <a:rPr lang="de-DE" dirty="0"/>
              <a:t>alle neun Fakultäten der Otto-von-Guericke-Universität Magdeburg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latin typeface="Lucida Sans Unicode" pitchFamily="34" charset="0"/>
              </a:rPr>
              <a:t>C</a:t>
            </a:r>
            <a:r>
              <a:rPr lang="de-DE" b="1" dirty="0"/>
              <a:t>enter </a:t>
            </a:r>
            <a:r>
              <a:rPr lang="de-DE" b="1" dirty="0" err="1"/>
              <a:t>for</a:t>
            </a:r>
            <a:r>
              <a:rPr lang="de-DE" b="1" dirty="0"/>
              <a:t> </a:t>
            </a:r>
            <a:r>
              <a:rPr lang="de-DE" b="1" dirty="0" err="1"/>
              <a:t>Advanced</a:t>
            </a:r>
            <a:r>
              <a:rPr lang="de-DE" b="1" dirty="0"/>
              <a:t> Medical Engineering (CAME)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3247991"/>
      </p:ext>
    </p:extLst>
  </p:cSld>
  <p:clrMapOvr>
    <a:masterClrMapping/>
  </p:clrMapOvr>
  <p:transition spd="slow" advClick="0" advTm="4000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>
          <a:xfrm>
            <a:off x="466724" y="1059582"/>
            <a:ext cx="8208964" cy="3456384"/>
          </a:xfrm>
        </p:spPr>
        <p:txBody>
          <a:bodyPr/>
          <a:lstStyle/>
          <a:p>
            <a:pPr marL="0" indent="0">
              <a:buNone/>
            </a:pPr>
            <a:r>
              <a:rPr lang="de-DE" dirty="0">
                <a:solidFill>
                  <a:srgbClr val="7B003F"/>
                </a:solidFill>
              </a:rPr>
              <a:t>Forschungsschwerpunkt der Universität Magdeburg</a:t>
            </a:r>
          </a:p>
          <a:p>
            <a:pPr lvl="0"/>
            <a:r>
              <a:rPr lang="de-DE" dirty="0"/>
              <a:t>Weiterentwicklung einer personalisierten Medizin sowie der Präzisionsmedizin zur Prävention von Volkskrankheiten</a:t>
            </a:r>
          </a:p>
          <a:p>
            <a:pPr lvl="0"/>
            <a:r>
              <a:rPr lang="de-DE" dirty="0"/>
              <a:t>Qualifikation interdisziplinär arbeitender Wissenschaftlerinnen und Wissenschaftler</a:t>
            </a:r>
          </a:p>
          <a:p>
            <a:pPr marL="0" lv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>
                <a:solidFill>
                  <a:srgbClr val="7B003F"/>
                </a:solidFill>
              </a:rPr>
              <a:t>Beteiligt:</a:t>
            </a:r>
          </a:p>
          <a:p>
            <a:r>
              <a:rPr lang="de-DE" dirty="0"/>
              <a:t>acht Fakultäten der Otto-von-Guericke-Universität Magdeburg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/>
              <a:t>Center </a:t>
            </a:r>
            <a:r>
              <a:rPr lang="de-DE" b="1" dirty="0" err="1"/>
              <a:t>for</a:t>
            </a:r>
            <a:r>
              <a:rPr lang="de-DE" b="1" dirty="0"/>
              <a:t> Health and Medical </a:t>
            </a:r>
            <a:r>
              <a:rPr lang="de-DE" b="1" dirty="0" err="1"/>
              <a:t>Prevention</a:t>
            </a:r>
            <a:r>
              <a:rPr lang="de-DE" b="1" dirty="0"/>
              <a:t> (</a:t>
            </a:r>
            <a:r>
              <a:rPr lang="de-DE" b="1" dirty="0" err="1"/>
              <a:t>CHaMP</a:t>
            </a:r>
            <a:r>
              <a:rPr lang="de-DE" b="1"/>
              <a:t>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6250472"/>
      </p:ext>
    </p:extLst>
  </p:cSld>
  <p:clrMapOvr>
    <a:masterClrMapping/>
  </p:clrMapOvr>
  <p:transition spd="slow" advClick="0" advTm="4000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>
                <a:solidFill>
                  <a:srgbClr val="7B003F"/>
                </a:solidFill>
              </a:rPr>
              <a:t>Forschungsschwerpunkt der Universität Magdeburg</a:t>
            </a:r>
          </a:p>
          <a:p>
            <a:r>
              <a:rPr lang="de-DE" dirty="0"/>
              <a:t>Gedächtnisbildung, Lernprozesse, Motivation zielgerichteten Handelns, Entscheidungsfindung, Prozesse der Hirnplastizität, der Neuromodulation </a:t>
            </a:r>
            <a:br>
              <a:rPr lang="de-DE" dirty="0"/>
            </a:br>
            <a:r>
              <a:rPr lang="de-DE" dirty="0"/>
              <a:t>und Kognition </a:t>
            </a:r>
          </a:p>
          <a:p>
            <a:endParaRPr lang="de-DE" dirty="0"/>
          </a:p>
          <a:p>
            <a:pPr marL="0" indent="0">
              <a:buNone/>
            </a:pPr>
            <a:r>
              <a:rPr lang="de-DE" dirty="0">
                <a:solidFill>
                  <a:srgbClr val="7B003F"/>
                </a:solidFill>
              </a:rPr>
              <a:t>Beteiligt:</a:t>
            </a:r>
          </a:p>
          <a:p>
            <a:r>
              <a:rPr lang="de-DE" dirty="0"/>
              <a:t>Otto-von-Guericke-Universität Magdeburg</a:t>
            </a:r>
          </a:p>
          <a:p>
            <a:r>
              <a:rPr lang="de-DE" dirty="0"/>
              <a:t>Leibniz-Institut für Neurobiologie Magdeburg (LIN)</a:t>
            </a:r>
          </a:p>
          <a:p>
            <a:r>
              <a:rPr lang="de-DE" dirty="0"/>
              <a:t>Deutsches Zentrum für Neurogenerative Erkrankungen (DZNE)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>
                <a:latin typeface="Lucida Sans Unicode" pitchFamily="34" charset="0"/>
              </a:rPr>
              <a:t>Neurowissenschaften – Center </a:t>
            </a:r>
            <a:r>
              <a:rPr lang="de-DE" altLang="de-DE" dirty="0" err="1">
                <a:latin typeface="Lucida Sans Unicode" pitchFamily="34" charset="0"/>
              </a:rPr>
              <a:t>of</a:t>
            </a:r>
            <a:r>
              <a:rPr lang="de-DE" altLang="de-DE" dirty="0">
                <a:latin typeface="Lucida Sans Unicode" pitchFamily="34" charset="0"/>
              </a:rPr>
              <a:t> </a:t>
            </a:r>
            <a:r>
              <a:rPr lang="de-DE" altLang="de-DE" dirty="0" err="1">
                <a:latin typeface="Lucida Sans Unicode" pitchFamily="34" charset="0"/>
              </a:rPr>
              <a:t>Behavioral</a:t>
            </a:r>
            <a:r>
              <a:rPr lang="de-DE" altLang="de-DE" dirty="0">
                <a:latin typeface="Lucida Sans Unicode" pitchFamily="34" charset="0"/>
              </a:rPr>
              <a:t> Brain </a:t>
            </a:r>
            <a:r>
              <a:rPr lang="de-DE" altLang="de-DE" dirty="0" err="1">
                <a:latin typeface="Lucida Sans Unicode" pitchFamily="34" charset="0"/>
              </a:rPr>
              <a:t>Sciences</a:t>
            </a:r>
            <a:r>
              <a:rPr lang="de-DE" altLang="de-DE" dirty="0">
                <a:latin typeface="Lucida Sans Unicode" pitchFamily="34" charset="0"/>
              </a:rPr>
              <a:t> (CBBS)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47800965"/>
      </p:ext>
    </p:extLst>
  </p:cSld>
  <p:clrMapOvr>
    <a:masterClrMapping/>
  </p:clrMapOvr>
  <p:transition spd="slow" advClick="0" advTm="4000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>
                <a:solidFill>
                  <a:srgbClr val="7B003F"/>
                </a:solidFill>
              </a:rPr>
              <a:t>Forschungsschwerpunkt der Universität Magdeburg</a:t>
            </a:r>
          </a:p>
          <a:p>
            <a:pPr lvl="0"/>
            <a:r>
              <a:rPr lang="de-DE" dirty="0"/>
              <a:t>mathematische Modellierung und Simulation, Optimierung, Versuchsplanung, Steuerung und Regelung komplexer dynamischer Systeme, Entwicklung personalisierter Medizin, Impfstoffproduktion in Zellkulturen,  </a:t>
            </a:r>
            <a:br>
              <a:rPr lang="de-DE" dirty="0"/>
            </a:br>
            <a:r>
              <a:rPr lang="de-DE" dirty="0"/>
              <a:t>Herstellung von Biopolymeren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>
                <a:solidFill>
                  <a:srgbClr val="7B003F"/>
                </a:solidFill>
              </a:rPr>
              <a:t>Beteiligt:</a:t>
            </a:r>
          </a:p>
          <a:p>
            <a:r>
              <a:rPr lang="de-DE" dirty="0"/>
              <a:t>Otto-von-Guericke-Universität Magdeburg</a:t>
            </a:r>
          </a:p>
          <a:p>
            <a:r>
              <a:rPr lang="de-DE" dirty="0"/>
              <a:t>Max-Planck-Institut für Dynamik technischer Systeme Magdeburg</a:t>
            </a:r>
          </a:p>
          <a:p>
            <a:r>
              <a:rPr lang="de-DE" dirty="0"/>
              <a:t>Helmholz-Zentrum für Infektionsforschung Braunschweig (HZI)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66727" y="514350"/>
            <a:ext cx="8497761" cy="342900"/>
          </a:xfrm>
        </p:spPr>
        <p:txBody>
          <a:bodyPr/>
          <a:lstStyle/>
          <a:p>
            <a:r>
              <a:rPr lang="de-DE" dirty="0">
                <a:latin typeface="Lucida Sans Unicode" pitchFamily="34" charset="0"/>
              </a:rPr>
              <a:t>Biosystemtechnik – Forschungszentrum Dynamische Systeme (CDS)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74874018"/>
      </p:ext>
    </p:extLst>
  </p:cSld>
  <p:clrMapOvr>
    <a:masterClrMapping/>
  </p:clrMapOvr>
  <p:transition spd="slow" advClick="0" advTm="4000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>
          <a:xfrm>
            <a:off x="466724" y="1059582"/>
            <a:ext cx="8208964" cy="3384376"/>
          </a:xfrm>
        </p:spPr>
        <p:txBody>
          <a:bodyPr/>
          <a:lstStyle/>
          <a:p>
            <a:pPr marL="0" indent="0">
              <a:buNone/>
            </a:pPr>
            <a:r>
              <a:rPr lang="de-DE" dirty="0">
                <a:solidFill>
                  <a:srgbClr val="7B003F"/>
                </a:solidFill>
              </a:rPr>
              <a:t>Transfer-Forschungsschwerpunkt der Universität Magdeburg</a:t>
            </a:r>
          </a:p>
          <a:p>
            <a:r>
              <a:rPr lang="de-DE" dirty="0"/>
              <a:t>Ärzte und Ingenieure entwickeln gemeinsam bildgeführte </a:t>
            </a:r>
            <a:br>
              <a:rPr lang="de-DE" dirty="0"/>
            </a:br>
            <a:r>
              <a:rPr lang="de-DE" dirty="0"/>
              <a:t>minimal-invasive Diagnose- und Therapiemethoden</a:t>
            </a:r>
          </a:p>
          <a:p>
            <a:r>
              <a:rPr lang="de-DE" dirty="0"/>
              <a:t>Ziel: medizinische Versorgung revolutionieren, Volkskrankheiten bekämpfen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>
                <a:solidFill>
                  <a:srgbClr val="7B003F"/>
                </a:solidFill>
              </a:rPr>
              <a:t>Beteiligt:</a:t>
            </a:r>
          </a:p>
          <a:p>
            <a:r>
              <a:rPr lang="de-DE" dirty="0"/>
              <a:t>Otto-von-Guericke-Universität Magdeburg</a:t>
            </a:r>
          </a:p>
          <a:p>
            <a:r>
              <a:rPr lang="de-DE" dirty="0"/>
              <a:t>Siemens </a:t>
            </a:r>
            <a:r>
              <a:rPr lang="de-DE" dirty="0" err="1"/>
              <a:t>Healthcare</a:t>
            </a:r>
            <a:endParaRPr lang="de-DE" dirty="0"/>
          </a:p>
          <a:p>
            <a:r>
              <a:rPr lang="de-DE" i="1" dirty="0"/>
              <a:t>STIMULATE</a:t>
            </a:r>
            <a:r>
              <a:rPr lang="de-DE" dirty="0"/>
              <a:t> Verein e.V.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66727" y="514350"/>
            <a:ext cx="8497761" cy="342900"/>
          </a:xfrm>
        </p:spPr>
        <p:txBody>
          <a:bodyPr/>
          <a:lstStyle/>
          <a:p>
            <a:r>
              <a:rPr lang="de-DE" altLang="de-DE" dirty="0">
                <a:latin typeface="Lucida Sans Unicode" pitchFamily="34" charset="0"/>
              </a:rPr>
              <a:t>Medizintechnik – Forschungscampus STIMULATE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83316336"/>
      </p:ext>
    </p:extLst>
  </p:cSld>
  <p:clrMapOvr>
    <a:masterClrMapping/>
  </p:clrMapOvr>
  <p:transition spd="slow" advClick="0" advTm="4000">
    <p:fade/>
  </p:transition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FFD9ED"/>
      </a:lt2>
      <a:accent1>
        <a:srgbClr val="B2B2B2"/>
      </a:accent1>
      <a:accent2>
        <a:srgbClr val="7A003F"/>
      </a:accent2>
      <a:accent3>
        <a:srgbClr val="FFFFFF"/>
      </a:accent3>
      <a:accent4>
        <a:srgbClr val="000000"/>
      </a:accent4>
      <a:accent5>
        <a:srgbClr val="D5D5D5"/>
      </a:accent5>
      <a:accent6>
        <a:srgbClr val="6E0038"/>
      </a:accent6>
      <a:hlink>
        <a:srgbClr val="C40067"/>
      </a:hlink>
      <a:folHlink>
        <a:srgbClr val="FFABD7"/>
      </a:folHlink>
    </a:clrScheme>
    <a:fontScheme name="Standarddesign">
      <a:majorFont>
        <a:latin typeface="Lucida Sans Unicode"/>
        <a:ea typeface="ＭＳ Ｐゴシック"/>
        <a:cs typeface=""/>
      </a:majorFont>
      <a:minorFont>
        <a:latin typeface="Lucida Sans Unicode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</a:defRPr>
        </a:defPPr>
      </a:lst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FFD9ED"/>
        </a:lt2>
        <a:accent1>
          <a:srgbClr val="B2B2B2"/>
        </a:accent1>
        <a:accent2>
          <a:srgbClr val="7A003F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6E0038"/>
        </a:accent6>
        <a:hlink>
          <a:srgbClr val="C40067"/>
        </a:hlink>
        <a:folHlink>
          <a:srgbClr val="FFABD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C4127C159B10484E9B115FF350412F35" ma:contentTypeVersion="1" ma:contentTypeDescription="Ein neues Dokument erstellen." ma:contentTypeScope="" ma:versionID="1756431b80fef513aeba5b91676d063c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66c4a6dd5ef775a5269b08f7de37f93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9820EBA-C434-4857-90B1-49BB3C75787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9BEE7706-62E2-4186-841C-6C2BCB450F3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86474B0-0DD4-4BA2-B745-549C6E9D8AE3}">
  <ds:schemaRefs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purl.org/dc/dcmitype/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Standarddesign.thmx</Template>
  <TotalTime>0</TotalTime>
  <Words>781</Words>
  <Application>Microsoft Macintosh PowerPoint</Application>
  <PresentationFormat>Bildschirmpräsentation (16:9)</PresentationFormat>
  <Paragraphs>157</Paragraphs>
  <Slides>17</Slides>
  <Notes>6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17</vt:i4>
      </vt:variant>
    </vt:vector>
  </HeadingPairs>
  <TitlesOfParts>
    <vt:vector size="22" baseType="lpstr">
      <vt:lpstr>Arial</vt:lpstr>
      <vt:lpstr>Lucida Grande CY</vt:lpstr>
      <vt:lpstr>Lucida Sans Unicode</vt:lpstr>
      <vt:lpstr>Wingdings</vt:lpstr>
      <vt:lpstr>Standarddesign</vt:lpstr>
      <vt:lpstr>PowerPoint-Präsentation</vt:lpstr>
      <vt:lpstr>Die Universität im Überblick</vt:lpstr>
      <vt:lpstr>Studieren an der Universität</vt:lpstr>
      <vt:lpstr>Forschungszentren &amp; -schwerpunkte der Universität</vt:lpstr>
      <vt:lpstr>Center for Advanced Medical Engineering (CAME)</vt:lpstr>
      <vt:lpstr>Center for Health and Medical Prevention (CHaMP)</vt:lpstr>
      <vt:lpstr>Neurowissenschaften – Center of Behavioral Brain Sciences (CBBS)</vt:lpstr>
      <vt:lpstr>Biosystemtechnik – Forschungszentrum Dynamische Systeme (CDS)</vt:lpstr>
      <vt:lpstr>Medizintechnik – Forschungscampus STIMULATE</vt:lpstr>
      <vt:lpstr>Gesundheitscampus</vt:lpstr>
      <vt:lpstr>Wirbelschichttechnik</vt:lpstr>
      <vt:lpstr>Automotive</vt:lpstr>
      <vt:lpstr>Erneuerbare Energien</vt:lpstr>
      <vt:lpstr>Digital Engineering</vt:lpstr>
      <vt:lpstr>Third Misson</vt:lpstr>
      <vt:lpstr>Familienfreundliche Universität</vt:lpstr>
      <vt:lpstr>PowerPoint-Präsentation</vt:lpstr>
    </vt:vector>
  </TitlesOfParts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Eisenkolb, Michael</dc:creator>
  <cp:lastModifiedBy>Götze, Ina</cp:lastModifiedBy>
  <cp:revision>333</cp:revision>
  <cp:lastPrinted>2015-02-23T08:47:46Z</cp:lastPrinted>
  <dcterms:created xsi:type="dcterms:W3CDTF">2012-08-20T06:15:04Z</dcterms:created>
  <dcterms:modified xsi:type="dcterms:W3CDTF">2023-01-24T08:47:04Z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0x010100C4127C159B10484E9B115FF350412F35</vt:lpwstr>
  </property>
</Properties>
</file>