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80" r:id="rId4"/>
  </p:sldMasterIdLst>
  <p:notesMasterIdLst>
    <p:notesMasterId r:id="rId22"/>
  </p:notesMasterIdLst>
  <p:handoutMasterIdLst>
    <p:handoutMasterId r:id="rId23"/>
  </p:handoutMasterIdLst>
  <p:sldIdLst>
    <p:sldId id="378" r:id="rId5"/>
    <p:sldId id="377" r:id="rId6"/>
    <p:sldId id="402" r:id="rId7"/>
    <p:sldId id="382" r:id="rId8"/>
    <p:sldId id="407" r:id="rId9"/>
    <p:sldId id="408" r:id="rId10"/>
    <p:sldId id="394" r:id="rId11"/>
    <p:sldId id="395" r:id="rId12"/>
    <p:sldId id="397" r:id="rId13"/>
    <p:sldId id="396" r:id="rId14"/>
    <p:sldId id="398" r:id="rId15"/>
    <p:sldId id="399" r:id="rId16"/>
    <p:sldId id="400" r:id="rId17"/>
    <p:sldId id="401" r:id="rId18"/>
    <p:sldId id="404" r:id="rId19"/>
    <p:sldId id="406" r:id="rId20"/>
    <p:sldId id="393" r:id="rId21"/>
  </p:sldIdLst>
  <p:sldSz cx="6858000" cy="5143500"/>
  <p:notesSz cx="6858000" cy="9144000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1pPr>
    <a:lvl2pPr marL="457119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2pPr>
    <a:lvl3pPr marL="914239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3pPr>
    <a:lvl4pPr marL="1371358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4pPr>
    <a:lvl5pPr marL="1828477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5pPr>
    <a:lvl6pPr marL="2285596" algn="l" defTabSz="457119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6pPr>
    <a:lvl7pPr marL="2742716" algn="l" defTabSz="457119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7pPr>
    <a:lvl8pPr marL="3199835" algn="l" defTabSz="457119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8pPr>
    <a:lvl9pPr marL="3656954" algn="l" defTabSz="457119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432" userDrawn="1">
          <p15:clr>
            <a:srgbClr val="A4A3A4"/>
          </p15:clr>
        </p15:guide>
        <p15:guide id="2" orient="horz" pos="1071" userDrawn="1">
          <p15:clr>
            <a:srgbClr val="A4A3A4"/>
          </p15:clr>
        </p15:guide>
        <p15:guide id="3" orient="horz" pos="709" userDrawn="1">
          <p15:clr>
            <a:srgbClr val="A4A3A4"/>
          </p15:clr>
        </p15:guide>
        <p15:guide id="4" orient="horz" pos="2750" userDrawn="1">
          <p15:clr>
            <a:srgbClr val="A4A3A4"/>
          </p15:clr>
        </p15:guide>
        <p15:guide id="5" orient="horz" pos="2160" userDrawn="1">
          <p15:clr>
            <a:srgbClr val="A4A3A4"/>
          </p15:clr>
        </p15:guide>
        <p15:guide id="6" orient="horz" pos="3024" userDrawn="1">
          <p15:clr>
            <a:srgbClr val="A4A3A4"/>
          </p15:clr>
        </p15:guide>
        <p15:guide id="7" pos="4167" userDrawn="1">
          <p15:clr>
            <a:srgbClr val="A4A3A4"/>
          </p15:clr>
        </p15:guide>
        <p15:guide id="8" pos="286" userDrawn="1">
          <p15:clr>
            <a:srgbClr val="A4A3A4"/>
          </p15:clr>
        </p15:guide>
        <p15:guide id="9" orient="horz" pos="890" userDrawn="1">
          <p15:clr>
            <a:srgbClr val="A4A3A4"/>
          </p15:clr>
        </p15:guide>
        <p15:guide id="10" orient="horz" pos="3022" userDrawn="1">
          <p15:clr>
            <a:srgbClr val="A4A3A4"/>
          </p15:clr>
        </p15:guide>
        <p15:guide id="11" orient="horz" pos="1620" userDrawn="1">
          <p15:clr>
            <a:srgbClr val="A4A3A4"/>
          </p15:clr>
        </p15:guide>
        <p15:guide id="12" orient="horz" pos="634" userDrawn="1">
          <p15:clr>
            <a:srgbClr val="A4A3A4"/>
          </p15:clr>
        </p15:guide>
        <p15:guide id="13" orient="horz" pos="1826" userDrawn="1">
          <p15:clr>
            <a:srgbClr val="A4A3A4"/>
          </p15:clr>
        </p15:guide>
        <p15:guide id="14" orient="horz" pos="2267" userDrawn="1">
          <p15:clr>
            <a:srgbClr val="A4A3A4"/>
          </p15:clr>
        </p15:guide>
        <p15:guide id="15" pos="4099" userDrawn="1">
          <p15:clr>
            <a:srgbClr val="A4A3A4"/>
          </p15:clr>
        </p15:guide>
        <p15:guide id="16" pos="15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o Berger" initials="M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003F"/>
    <a:srgbClr val="A5A5A5"/>
    <a:srgbClr val="999AB9"/>
    <a:srgbClr val="C0C0C0"/>
    <a:srgbClr val="FF6600"/>
    <a:srgbClr val="FFB600"/>
    <a:srgbClr val="FF9900"/>
    <a:srgbClr val="C81D00"/>
    <a:srgbClr val="A716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8" autoAdjust="0"/>
    <p:restoredTop sz="92527" autoAdjust="0"/>
  </p:normalViewPr>
  <p:slideViewPr>
    <p:cSldViewPr snapToObjects="1" showGuides="1">
      <p:cViewPr varScale="1">
        <p:scale>
          <a:sx n="102" d="100"/>
          <a:sy n="102" d="100"/>
        </p:scale>
        <p:origin x="120" y="760"/>
      </p:cViewPr>
      <p:guideLst>
        <p:guide orient="horz" pos="2432"/>
        <p:guide orient="horz" pos="1071"/>
        <p:guide orient="horz" pos="709"/>
        <p:guide orient="horz" pos="2750"/>
        <p:guide orient="horz" pos="2160"/>
        <p:guide orient="horz" pos="3024"/>
        <p:guide pos="4167"/>
        <p:guide pos="286"/>
        <p:guide orient="horz" pos="890"/>
        <p:guide orient="horz" pos="3022"/>
        <p:guide orient="horz" pos="1620"/>
        <p:guide orient="horz" pos="634"/>
        <p:guide orient="horz" pos="1826"/>
        <p:guide orient="horz" pos="2267"/>
        <p:guide pos="4099"/>
        <p:guide pos="15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>
              <a:latin typeface="Lucida Sans Unicode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D7B9B1D2-2261-4941-939E-194145098AC9}" type="datetime1">
              <a:rPr lang="de-DE">
                <a:latin typeface="Lucida Sans Unicode"/>
              </a:rPr>
              <a:pPr>
                <a:defRPr/>
              </a:pPr>
              <a:t>24.01.23</a:t>
            </a:fld>
            <a:endParaRPr lang="de-DE" dirty="0">
              <a:latin typeface="Lucida Sans Unicode"/>
            </a:endParaRP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>
              <a:latin typeface="Lucida Sans Unicode"/>
            </a:endParaRP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EDE8FCEE-038B-0640-96CC-B32152B56CCE}" type="slidenum">
              <a:rPr lang="de-DE">
                <a:latin typeface="Lucida Sans Unicode"/>
              </a:rPr>
              <a:pPr>
                <a:defRPr/>
              </a:pPr>
              <a:t>‹Nr.›</a:t>
            </a:fld>
            <a:endParaRPr lang="de-DE" dirty="0"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1499726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449771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ＭＳ Ｐゴシック" pitchFamily="-111" charset="-128"/>
      </a:defRPr>
    </a:lvl1pPr>
    <a:lvl2pPr marL="457119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2pPr>
    <a:lvl3pPr marL="914239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3pPr>
    <a:lvl4pPr marL="1371358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4pPr>
    <a:lvl5pPr marL="1828477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5pPr>
    <a:lvl6pPr marL="2285596" algn="l" defTabSz="4571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4571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4571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4571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1212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977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78492866"/>
      </p:ext>
    </p:extLst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0775" y="955311"/>
            <a:ext cx="2999357" cy="3526218"/>
          </a:xfrm>
        </p:spPr>
        <p:txBody>
          <a:bodyPr/>
          <a:lstStyle>
            <a:lvl1pPr>
              <a:defRPr sz="1575"/>
            </a:lvl1pPr>
            <a:lvl2pPr>
              <a:defRPr sz="1575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77872" y="955311"/>
            <a:ext cx="3021755" cy="3526218"/>
          </a:xfrm>
        </p:spPr>
        <p:txBody>
          <a:bodyPr/>
          <a:lstStyle>
            <a:lvl1pPr>
              <a:defRPr sz="1575"/>
            </a:lvl1pPr>
            <a:lvl2pPr>
              <a:defRPr sz="1575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5164646"/>
      </p:ext>
    </p:extLst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0774" y="955311"/>
            <a:ext cx="1939503" cy="3526218"/>
          </a:xfrm>
        </p:spPr>
        <p:txBody>
          <a:bodyPr/>
          <a:lstStyle>
            <a:lvl1pPr>
              <a:defRPr sz="1575"/>
            </a:lvl1pPr>
            <a:lvl2pPr>
              <a:defRPr sz="1575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443470" y="955311"/>
            <a:ext cx="4056157" cy="3526218"/>
          </a:xfrm>
        </p:spPr>
        <p:txBody>
          <a:bodyPr/>
          <a:lstStyle>
            <a:lvl1pPr>
              <a:defRPr sz="1575"/>
            </a:lvl1pPr>
            <a:lvl2pPr>
              <a:defRPr sz="1575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1288280"/>
      </p:ext>
    </p:extLst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AutoShape 3"/>
          <p:cNvCxnSpPr>
            <a:cxnSpLocks noChangeShapeType="1"/>
          </p:cNvCxnSpPr>
          <p:nvPr/>
        </p:nvCxnSpPr>
        <p:spPr bwMode="auto">
          <a:xfrm>
            <a:off x="380774" y="311007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" name="AutoShape 5"/>
          <p:cNvCxnSpPr>
            <a:cxnSpLocks noChangeShapeType="1"/>
          </p:cNvCxnSpPr>
          <p:nvPr/>
        </p:nvCxnSpPr>
        <p:spPr bwMode="auto">
          <a:xfrm>
            <a:off x="380774" y="311007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Bild 2" descr="Master_OvGU_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t="8278" r="56508" b="73659"/>
          <a:stretch>
            <a:fillRect/>
          </a:stretch>
        </p:blipFill>
        <p:spPr bwMode="auto">
          <a:xfrm>
            <a:off x="379186" y="4580054"/>
            <a:ext cx="1247186" cy="472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5"/>
          <p:cNvSpPr txBox="1">
            <a:spLocks noChangeArrowheads="1"/>
          </p:cNvSpPr>
          <p:nvPr/>
        </p:nvSpPr>
        <p:spPr bwMode="auto">
          <a:xfrm>
            <a:off x="6200300" y="4349785"/>
            <a:ext cx="291180" cy="8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19025" indent="-374634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fld id="{2DD23A74-D055-FF4C-8764-16759042D383}" type="slidenum">
              <a:rPr lang="de-DE" sz="525" smtClean="0">
                <a:solidFill>
                  <a:srgbClr val="4D4D4D"/>
                </a:solidFill>
                <a:latin typeface="Lucida Sans Unicode" charset="0"/>
                <a:ea typeface="ヒラギノ角ゴ Pro W3" charset="0"/>
                <a:cs typeface="ヒラギノ角ゴ Pro W3" charset="0"/>
              </a:rPr>
              <a:pPr algn="r">
                <a:spcBef>
                  <a:spcPct val="50000"/>
                </a:spcBef>
                <a:defRPr/>
              </a:pPr>
              <a:t>‹Nr.›</a:t>
            </a:fld>
            <a:endParaRPr lang="de-DE" sz="1800" dirty="0">
              <a:solidFill>
                <a:srgbClr val="4D4D4D"/>
              </a:solidFill>
              <a:latin typeface="Lucida Sans Unicode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9" name="Gerade Verbindung 8"/>
          <p:cNvCxnSpPr/>
          <p:nvPr/>
        </p:nvCxnSpPr>
        <p:spPr bwMode="auto">
          <a:xfrm>
            <a:off x="380774" y="4481529"/>
            <a:ext cx="611885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230081"/>
      </p:ext>
    </p:extLst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50043" y="1059582"/>
            <a:ext cx="6156723" cy="3240360"/>
          </a:xfrm>
          <a:prstGeom prst="rect">
            <a:avLst/>
          </a:prstGeom>
        </p:spPr>
        <p:txBody>
          <a:bodyPr vert="horz" lIns="0"/>
          <a:lstStyle>
            <a:lvl1pPr marL="203597" indent="-203597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200">
                <a:solidFill>
                  <a:srgbClr val="000000"/>
                </a:solidFill>
                <a:latin typeface="Lucida Sans Unicode"/>
              </a:defRPr>
            </a:lvl1pPr>
            <a:lvl2pPr marL="203597" indent="-203597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200">
                <a:solidFill>
                  <a:srgbClr val="000000"/>
                </a:solidFill>
                <a:latin typeface="Lucida Sans Unicode"/>
              </a:defRPr>
            </a:lvl2pPr>
            <a:lvl3pPr marL="203597" indent="-203597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200">
                <a:solidFill>
                  <a:srgbClr val="000000"/>
                </a:solidFill>
                <a:latin typeface="Lucida Sans Unicode"/>
              </a:defRPr>
            </a:lvl3pPr>
            <a:lvl4pPr marL="203597" indent="-203597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tabLst/>
              <a:defRPr sz="1200">
                <a:solidFill>
                  <a:srgbClr val="000000"/>
                </a:solidFill>
                <a:latin typeface="Lucida Sans Unicode"/>
              </a:defRPr>
            </a:lvl4pPr>
            <a:lvl5pPr marL="203597" indent="-203597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200">
                <a:solidFill>
                  <a:srgbClr val="000000"/>
                </a:solidFill>
                <a:latin typeface="Lucida Sans Unicode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50046" y="514350"/>
            <a:ext cx="6156722" cy="342900"/>
          </a:xfrm>
          <a:prstGeom prst="rect">
            <a:avLst/>
          </a:prstGeom>
        </p:spPr>
        <p:txBody>
          <a:bodyPr wrap="square" tIns="50791" anchor="t" anchorCtr="0"/>
          <a:lstStyle>
            <a:lvl1pPr marL="0" indent="0">
              <a:lnSpc>
                <a:spcPct val="100000"/>
              </a:lnSpc>
              <a:defRPr sz="1500" b="1">
                <a:solidFill>
                  <a:srgbClr val="7A003F"/>
                </a:solidFill>
                <a:latin typeface="Lucida Sans Unicode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0774" y="465432"/>
            <a:ext cx="6118851" cy="34340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52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0774" y="955701"/>
            <a:ext cx="6118851" cy="345239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52582" name="AutoShape 6"/>
          <p:cNvCxnSpPr>
            <a:cxnSpLocks noChangeShapeType="1"/>
            <a:stCxn id="152580" idx="1"/>
            <a:endCxn id="152580" idx="1"/>
          </p:cNvCxnSpPr>
          <p:nvPr/>
        </p:nvCxnSpPr>
        <p:spPr bwMode="auto">
          <a:xfrm>
            <a:off x="380774" y="2681359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2591" name="AutoShape 15"/>
          <p:cNvCxnSpPr>
            <a:cxnSpLocks noChangeShapeType="1"/>
          </p:cNvCxnSpPr>
          <p:nvPr/>
        </p:nvCxnSpPr>
        <p:spPr bwMode="auto">
          <a:xfrm>
            <a:off x="380774" y="311007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Text Box 45"/>
          <p:cNvSpPr txBox="1">
            <a:spLocks noChangeArrowheads="1"/>
          </p:cNvSpPr>
          <p:nvPr/>
        </p:nvSpPr>
        <p:spPr bwMode="auto">
          <a:xfrm>
            <a:off x="6200300" y="4349785"/>
            <a:ext cx="291180" cy="8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19025" indent="-374634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fld id="{2DD23A74-D055-FF4C-8764-16759042D383}" type="slidenum">
              <a:rPr lang="de-DE" sz="525" smtClean="0">
                <a:solidFill>
                  <a:srgbClr val="4D4D4D"/>
                </a:solidFill>
                <a:latin typeface="Lucida Sans Unicode" charset="0"/>
                <a:ea typeface="ヒラギノ角ゴ Pro W3" charset="0"/>
                <a:cs typeface="ヒラギノ角ゴ Pro W3" charset="0"/>
              </a:rPr>
              <a:pPr algn="r">
                <a:spcBef>
                  <a:spcPct val="50000"/>
                </a:spcBef>
                <a:defRPr/>
              </a:pPr>
              <a:t>‹Nr.›</a:t>
            </a:fld>
            <a:endParaRPr lang="de-DE" sz="1800" dirty="0">
              <a:solidFill>
                <a:srgbClr val="4D4D4D"/>
              </a:solidFill>
              <a:latin typeface="Lucida Sans Unicode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380774" y="4481529"/>
            <a:ext cx="611885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 userDrawn="1"/>
        </p:nvCxnSpPr>
        <p:spPr bwMode="auto">
          <a:xfrm>
            <a:off x="-742950" y="3258744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 userDrawn="1"/>
        </p:nvCxnSpPr>
        <p:spPr bwMode="auto">
          <a:xfrm>
            <a:off x="-742950" y="1201343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 bwMode="auto">
          <a:xfrm>
            <a:off x="-742950" y="2571752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 userDrawn="1"/>
        </p:nvCxnSpPr>
        <p:spPr bwMode="auto">
          <a:xfrm>
            <a:off x="-742950" y="3599261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 userDrawn="1"/>
        </p:nvCxnSpPr>
        <p:spPr bwMode="auto">
          <a:xfrm>
            <a:off x="-742950" y="1884760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 userDrawn="1"/>
        </p:nvCxnSpPr>
        <p:spPr bwMode="auto">
          <a:xfrm>
            <a:off x="-742950" y="858442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 userDrawn="1"/>
        </p:nvCxnSpPr>
        <p:spPr bwMode="auto">
          <a:xfrm>
            <a:off x="-742950" y="515543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Bild 3" descr="Otto_von_Guericke_Universität_Magdeburg_Logo.svg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4653740"/>
            <a:ext cx="1048544" cy="4382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59" r:id="rId6"/>
  </p:sldLayoutIdLst>
  <p:transition spd="med">
    <p:split/>
  </p:transition>
  <p:txStyles>
    <p:titleStyle>
      <a:lvl1pPr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2pPr>
      <a:lvl3pPr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3pPr>
      <a:lvl4pPr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4pPr>
      <a:lvl5pPr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5pPr>
      <a:lvl6pPr marL="300552"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</a:defRPr>
      </a:lvl6pPr>
      <a:lvl7pPr marL="601104"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</a:defRPr>
      </a:lvl7pPr>
      <a:lvl8pPr marL="901655"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</a:defRPr>
      </a:lvl8pPr>
      <a:lvl9pPr marL="1202207"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</a:defRPr>
      </a:lvl9pPr>
    </p:titleStyle>
    <p:bodyStyle>
      <a:lvl1pPr marL="245243" indent="-245243" algn="l" defTabSz="654327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532227" indent="-204542" algn="l" defTabSz="654327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2pPr>
      <a:lvl3pPr marL="818169" indent="-163843" algn="l" defTabSz="654327" rtl="0" eaLnBrk="1" fontAlgn="base" hangingPunct="1">
        <a:spcBef>
          <a:spcPct val="20000"/>
        </a:spcBef>
        <a:spcAft>
          <a:spcPct val="0"/>
        </a:spcAft>
        <a:buFont typeface="Wingdings" charset="0"/>
        <a:buChar char="Ø"/>
        <a:defRPr>
          <a:solidFill>
            <a:schemeClr val="tx1"/>
          </a:solidFill>
          <a:latin typeface="+mn-lt"/>
          <a:ea typeface="+mn-ea"/>
        </a:defRPr>
      </a:lvl3pPr>
      <a:lvl4pPr marL="1144811" indent="-162799" algn="l" defTabSz="654327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1472496" indent="-163843" algn="l" defTabSz="654327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1773047" indent="-163843" algn="l" defTabSz="654327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073599" indent="-163843" algn="l" defTabSz="654327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2374151" indent="-163843" algn="l" defTabSz="654327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2674703" indent="-163843" algn="l" defTabSz="654327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0552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1104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01655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2207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02759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03311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863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04415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el 1"/>
          <p:cNvSpPr txBox="1">
            <a:spLocks/>
          </p:cNvSpPr>
          <p:nvPr/>
        </p:nvSpPr>
        <p:spPr bwMode="auto">
          <a:xfrm>
            <a:off x="0" y="3643313"/>
            <a:ext cx="6858000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38100"/>
          <a:lstStyle>
            <a:lvl1pPr marL="5334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1pPr>
            <a:lvl2pPr marL="37931725" indent="-37474525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2pPr>
            <a:lvl3pPr marL="11430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3pPr>
            <a:lvl4pPr marL="16002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4pPr>
            <a:lvl5pPr marL="20574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9pPr>
          </a:lstStyle>
          <a:p>
            <a:pPr algn="ctr"/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Mit Tradition in die Zukunft</a:t>
            </a:r>
          </a:p>
        </p:txBody>
      </p:sp>
      <p:pic>
        <p:nvPicPr>
          <p:cNvPr id="4" name="Bild 1" descr="Master_OvGU_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55"/>
          <a:stretch/>
        </p:blipFill>
        <p:spPr bwMode="auto">
          <a:xfrm>
            <a:off x="781820" y="642938"/>
            <a:ext cx="5294362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Master_OvGU_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83" b="5670"/>
          <a:stretch/>
        </p:blipFill>
        <p:spPr bwMode="auto">
          <a:xfrm>
            <a:off x="0" y="3273970"/>
            <a:ext cx="6858000" cy="1241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0" y="3766449"/>
            <a:ext cx="68580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38100"/>
          <a:lstStyle>
            <a:lvl1pPr marL="5334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1pPr>
            <a:lvl2pPr marL="37931725" indent="-37474525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2pPr>
            <a:lvl3pPr marL="11430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3pPr>
            <a:lvl4pPr marL="16002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4pPr>
            <a:lvl5pPr marL="20574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9pPr>
          </a:lstStyle>
          <a:p>
            <a:pPr algn="ctr"/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Mit Tradition in die Zukunft</a:t>
            </a:r>
          </a:p>
        </p:txBody>
      </p:sp>
    </p:spTree>
    <p:extLst>
      <p:ext uri="{BB962C8B-B14F-4D97-AF65-F5344CB8AC3E}">
        <p14:creationId xmlns:p14="http://schemas.microsoft.com/office/powerpoint/2010/main" val="830457619"/>
      </p:ext>
    </p:extLst>
  </p:cSld>
  <p:clrMapOvr>
    <a:masterClrMapping/>
  </p:clrMapOvr>
  <p:transition spd="med">
    <p:spli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9021"/>
            <a:ext cx="6156723" cy="253828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Forschungsschwerpunkt der Medizinischen Fakultät</a:t>
            </a:r>
          </a:p>
          <a:p>
            <a:r>
              <a:rPr lang="de-DE" altLang="de-DE" dirty="0"/>
              <a:t>interdisziplinäre Erforschung molekularer Mechanismen der zellulären </a:t>
            </a:r>
            <a:br>
              <a:rPr lang="de-DE" altLang="de-DE" dirty="0"/>
            </a:br>
            <a:r>
              <a:rPr lang="de-DE" altLang="de-DE" dirty="0"/>
              <a:t>Kommunikation im Immunsystem, Entzündungsforschung, </a:t>
            </a:r>
            <a:br>
              <a:rPr lang="de-DE" altLang="de-DE" dirty="0"/>
            </a:br>
            <a:r>
              <a:rPr lang="de-DE" altLang="de-DE" dirty="0"/>
              <a:t>Entwicklung neuer Therapien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Max-Planck-Institut für Dynamik technischer Systeme Magdeburg</a:t>
            </a:r>
          </a:p>
          <a:p>
            <a:r>
              <a:rPr lang="de-DE" dirty="0"/>
              <a:t>Helmholz-Zentrum für Infektionsforschung Braunschweig (HZI)</a:t>
            </a:r>
          </a:p>
          <a:p>
            <a:r>
              <a:rPr lang="de-DE" dirty="0"/>
              <a:t>Leibniz-Institut für Neurobiologie Magdeburg (LIN)</a:t>
            </a:r>
          </a:p>
          <a:p>
            <a:r>
              <a:rPr lang="de-DE" dirty="0"/>
              <a:t>Deutsches Zentrum für Neurogenerative Erkrankungen (DZNE)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4350"/>
            <a:ext cx="6373321" cy="257175"/>
          </a:xfrm>
        </p:spPr>
        <p:txBody>
          <a:bodyPr/>
          <a:lstStyle/>
          <a:p>
            <a:r>
              <a:rPr lang="de-DE" dirty="0">
                <a:latin typeface="Lucida Sans Unicode" pitchFamily="34" charset="0"/>
              </a:rPr>
              <a:t>Gesundheitscampus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5549589"/>
      </p:ext>
    </p:extLst>
  </p:cSld>
  <p:clrMapOvr>
    <a:masterClrMapping/>
  </p:clrMapOvr>
  <p:transition spd="slow" advClick="0" advTm="400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5637"/>
            <a:ext cx="6156723" cy="253828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Transfer-Forschungsschwerpunkt der Universität Magdeburg</a:t>
            </a:r>
          </a:p>
          <a:p>
            <a:r>
              <a:rPr lang="de-DE" altLang="de-DE" dirty="0"/>
              <a:t>an der Universität in Kooperation mit regionalen Unternehmen entwickelte Partikeltechnologie zur präzisen Herstellung von Stoffen für die chemische,  pharmazeutische oder Lebensmittelindustrie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IPT Pergande GmbH-Gruppe</a:t>
            </a:r>
          </a:p>
          <a:p>
            <a:r>
              <a:rPr lang="de-DE" dirty="0"/>
              <a:t>Glatt Ingenieurtechnik GmbH</a:t>
            </a:r>
          </a:p>
          <a:p>
            <a:r>
              <a:rPr lang="de-DE" dirty="0"/>
              <a:t>Fraunhofer-Institut für Fabrikbetrieb und -automatisierung IFF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3419"/>
            <a:ext cx="6373321" cy="257175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Wirbelschichttechnik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3271448"/>
      </p:ext>
    </p:extLst>
  </p:cSld>
  <p:clrMapOvr>
    <a:masterClrMapping/>
  </p:clrMapOvr>
  <p:transition spd="slow" advClick="0" advTm="400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9581"/>
            <a:ext cx="6156723" cy="253828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Transfer-Forschungsschwerpunkt der Universität Magdeburg</a:t>
            </a:r>
          </a:p>
          <a:p>
            <a:r>
              <a:rPr lang="de-DE" altLang="de-DE" dirty="0"/>
              <a:t>Entwicklung innovativer Motoren und Antriebsformen, wie Antriebsstrang- </a:t>
            </a:r>
            <a:br>
              <a:rPr lang="de-DE" altLang="de-DE" dirty="0"/>
            </a:br>
            <a:r>
              <a:rPr lang="de-DE" altLang="de-DE" dirty="0"/>
              <a:t>und Radnabenmotoren, Schwerpunkte der Kompetenzen in E-Mobilität </a:t>
            </a:r>
            <a:br>
              <a:rPr lang="de-DE" altLang="de-DE" dirty="0"/>
            </a:br>
            <a:r>
              <a:rPr lang="de-DE" altLang="de-DE" dirty="0"/>
              <a:t>und Verbrennungsmotoren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Institut für Kompetenz in </a:t>
            </a:r>
            <a:r>
              <a:rPr lang="de-DE" dirty="0" err="1"/>
              <a:t>AutoMobilität</a:t>
            </a:r>
            <a:r>
              <a:rPr lang="de-DE" dirty="0"/>
              <a:t> IKAM</a:t>
            </a:r>
          </a:p>
          <a:p>
            <a:r>
              <a:rPr lang="de-DE" dirty="0"/>
              <a:t>MAHREG Automotive</a:t>
            </a:r>
          </a:p>
          <a:p>
            <a:r>
              <a:rPr lang="de-DE" dirty="0"/>
              <a:t>Fraunhofer-Institut für Fabrikbetrieb und –</a:t>
            </a:r>
            <a:r>
              <a:rPr lang="de-DE" dirty="0" err="1"/>
              <a:t>automatisierung</a:t>
            </a:r>
            <a:r>
              <a:rPr lang="de-DE" dirty="0"/>
              <a:t> IFF</a:t>
            </a:r>
          </a:p>
          <a:p>
            <a:r>
              <a:rPr lang="de-DE" dirty="0"/>
              <a:t>Institut für Automation und Kommunikation </a:t>
            </a:r>
            <a:r>
              <a:rPr lang="de-DE" dirty="0" err="1"/>
              <a:t>ifak</a:t>
            </a:r>
            <a:r>
              <a:rPr lang="de-DE" dirty="0"/>
              <a:t> </a:t>
            </a:r>
            <a:r>
              <a:rPr lang="de-DE" dirty="0" err="1"/>
              <a:t>e.V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4350"/>
            <a:ext cx="6373321" cy="257175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Automotive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7980337"/>
      </p:ext>
    </p:extLst>
  </p:cSld>
  <p:clrMapOvr>
    <a:masterClrMapping/>
  </p:clrMapOvr>
  <p:transition spd="slow" advClick="0" advTm="400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9581"/>
            <a:ext cx="6156723" cy="253828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Transfer-Forschungsschwerpunkt der Universität Magdeburg</a:t>
            </a:r>
          </a:p>
          <a:p>
            <a:r>
              <a:rPr lang="de-DE" dirty="0"/>
              <a:t>Suche nach innovativen Technologien der Steuerung, Verteilung und Speicherung von Windenergie, Wasserkraft und Biomasse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Fraunhofer Institut für Fabrikbetrieb und –</a:t>
            </a:r>
            <a:r>
              <a:rPr lang="de-DE" dirty="0" err="1"/>
              <a:t>automatisierung</a:t>
            </a:r>
            <a:r>
              <a:rPr lang="de-DE" dirty="0"/>
              <a:t> IFF</a:t>
            </a:r>
          </a:p>
          <a:p>
            <a:r>
              <a:rPr lang="de-DE" dirty="0"/>
              <a:t>Max-Planck-Institut für Dynamik komplexer technischer Systeme</a:t>
            </a:r>
          </a:p>
          <a:p>
            <a:r>
              <a:rPr lang="de-DE" dirty="0"/>
              <a:t>TU Ilmenau sowie andere Universitäten </a:t>
            </a:r>
          </a:p>
          <a:p>
            <a:r>
              <a:rPr lang="de-DE" dirty="0"/>
              <a:t>Siemens AG</a:t>
            </a:r>
          </a:p>
          <a:p>
            <a:r>
              <a:rPr lang="de-DE" dirty="0"/>
              <a:t>Avacon und weitere Partner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4350"/>
            <a:ext cx="6373321" cy="257175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Erneuerbare Energien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423518"/>
      </p:ext>
    </p:extLst>
  </p:cSld>
  <p:clrMapOvr>
    <a:masterClrMapping/>
  </p:clrMapOvr>
  <p:transition spd="slow" advClick="0" advTm="400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9581"/>
            <a:ext cx="6156723" cy="253828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Transfer-Forschungsschwerpunkt der Universität Magdeburg</a:t>
            </a:r>
          </a:p>
          <a:p>
            <a:pPr lvl="0"/>
            <a:r>
              <a:rPr lang="de-DE" dirty="0"/>
              <a:t>Forschung, Ausbildung und Vernetzung im Bereich Digital Engineering, Entwicklung von Konzepten für die Robotik, Elektromobilität, Industrie 4.0 </a:t>
            </a:r>
            <a:br>
              <a:rPr lang="de-DE" dirty="0"/>
            </a:br>
            <a:r>
              <a:rPr lang="de-DE" dirty="0"/>
              <a:t>oder das Produktdesign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Fraunhofer-Institut für Fabrikbetrieb und –</a:t>
            </a:r>
            <a:r>
              <a:rPr lang="de-DE" dirty="0" err="1"/>
              <a:t>automatisierung</a:t>
            </a:r>
            <a:r>
              <a:rPr lang="de-DE" dirty="0"/>
              <a:t> IFF</a:t>
            </a:r>
          </a:p>
          <a:p>
            <a:r>
              <a:rPr lang="de-DE" dirty="0"/>
              <a:t>Institut für Automation und Kommunikation </a:t>
            </a:r>
            <a:r>
              <a:rPr lang="de-DE" dirty="0" err="1"/>
              <a:t>ifak</a:t>
            </a:r>
            <a:r>
              <a:rPr lang="de-DE" dirty="0"/>
              <a:t> e.V.</a:t>
            </a:r>
          </a:p>
          <a:p>
            <a:r>
              <a:rPr lang="de-DE" dirty="0"/>
              <a:t>International Business Machines Corporation IBM</a:t>
            </a:r>
          </a:p>
          <a:p>
            <a:r>
              <a:rPr lang="de-DE" dirty="0"/>
              <a:t>SAP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4350"/>
            <a:ext cx="6373321" cy="257175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Digital Engineering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0996810"/>
      </p:ext>
    </p:extLst>
  </p:cSld>
  <p:clrMapOvr>
    <a:masterClrMapping/>
  </p:clrMapOvr>
  <p:transition spd="slow" advClick="0" advTm="4000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4" y="514350"/>
            <a:ext cx="6156722" cy="287411"/>
          </a:xfrm>
        </p:spPr>
        <p:txBody>
          <a:bodyPr/>
          <a:lstStyle/>
          <a:p>
            <a:r>
              <a:rPr lang="de-DE" dirty="0"/>
              <a:t>Third </a:t>
            </a:r>
            <a:r>
              <a:rPr lang="de-DE" dirty="0" err="1"/>
              <a:t>Misson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350043" y="1059581"/>
            <a:ext cx="6156723" cy="2578410"/>
          </a:xfrm>
        </p:spPr>
        <p:txBody>
          <a:bodyPr/>
          <a:lstStyle/>
          <a:p>
            <a:pPr marL="0" indent="0" algn="ctr">
              <a:lnSpc>
                <a:spcPct val="120000"/>
              </a:lnSpc>
              <a:buNone/>
            </a:pPr>
            <a:r>
              <a:rPr lang="de-DE" altLang="de-DE" sz="1350" dirty="0">
                <a:solidFill>
                  <a:schemeClr val="bg2">
                    <a:lumMod val="90000"/>
                  </a:schemeClr>
                </a:solidFill>
              </a:rPr>
              <a:t>kulturelles und gesellschaftliches Leben</a:t>
            </a:r>
            <a:r>
              <a:rPr lang="de-DE" altLang="de-DE" sz="150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altLang="de-DE" sz="825" dirty="0">
                <a:solidFill>
                  <a:schemeClr val="bg2">
                    <a:lumMod val="90000"/>
                  </a:schemeClr>
                </a:solidFill>
              </a:rPr>
              <a:t>der Region prägen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450" dirty="0">
                <a:solidFill>
                  <a:schemeClr val="bg2">
                    <a:lumMod val="90000"/>
                  </a:schemeClr>
                </a:solidFill>
              </a:rPr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825" dirty="0">
                <a:latin typeface="Lucida Sans Unicode" pitchFamily="34" charset="0"/>
              </a:rPr>
              <a:t>Beitrag zur </a:t>
            </a:r>
            <a:r>
              <a:rPr lang="de-DE" altLang="de-DE" sz="1350" dirty="0">
                <a:latin typeface="Lucida Sans Unicode" pitchFamily="34" charset="0"/>
              </a:rPr>
              <a:t>Fachkräftesicherung</a:t>
            </a:r>
            <a:r>
              <a:rPr lang="de-DE" altLang="de-DE" sz="825" dirty="0">
                <a:latin typeface="Lucida Sans Unicode" pitchFamily="34" charset="0"/>
              </a:rPr>
              <a:t> leisten </a:t>
            </a:r>
            <a:br>
              <a:rPr lang="de-DE" altLang="de-DE" sz="825" dirty="0">
                <a:latin typeface="Lucida Sans Unicode" pitchFamily="34" charset="0"/>
              </a:rPr>
            </a:br>
            <a:r>
              <a:rPr lang="de-DE" altLang="de-DE" sz="825" dirty="0">
                <a:latin typeface="Lucida Sans Unicode" pitchFamily="34" charset="0"/>
              </a:rPr>
              <a:t>und </a:t>
            </a:r>
            <a:r>
              <a:rPr lang="de-DE" altLang="de-DE" sz="1350" dirty="0">
                <a:latin typeface="Lucida Sans Unicode" pitchFamily="34" charset="0"/>
              </a:rPr>
              <a:t>demografischem Wandel entgegen wirken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450" dirty="0"/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1800" dirty="0">
                <a:solidFill>
                  <a:srgbClr val="EC007C"/>
                </a:solidFill>
              </a:rPr>
              <a:t>2.500 Erstsemester </a:t>
            </a:r>
            <a:r>
              <a:rPr lang="de-DE" altLang="de-DE" sz="900" dirty="0">
                <a:solidFill>
                  <a:srgbClr val="EC007C"/>
                </a:solidFill>
              </a:rPr>
              <a:t>ziehen jährlich als Neubürger in die Landeshauptstadt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450" dirty="0">
                <a:latin typeface="Lucida Sans Unicode" pitchFamily="34" charset="0"/>
              </a:rPr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1500" dirty="0">
                <a:latin typeface="Lucida Sans Unicode" pitchFamily="34" charset="0"/>
              </a:rPr>
              <a:t>Fachkräfte und Wissenschaftler*innen </a:t>
            </a:r>
            <a:br>
              <a:rPr lang="de-DE" altLang="de-DE" sz="2100" dirty="0">
                <a:latin typeface="Lucida Sans Unicode" pitchFamily="34" charset="0"/>
              </a:rPr>
            </a:br>
            <a:r>
              <a:rPr lang="de-DE" altLang="de-DE" sz="900" dirty="0">
                <a:latin typeface="Lucida Sans Unicode" pitchFamily="34" charset="0"/>
              </a:rPr>
              <a:t>durch renommierte Forschungsprojekte für die Stadt begeistern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450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825" dirty="0">
                <a:solidFill>
                  <a:schemeClr val="bg2">
                    <a:lumMod val="25000"/>
                  </a:schemeClr>
                </a:solidFill>
              </a:rPr>
              <a:t>rund</a:t>
            </a:r>
            <a:r>
              <a:rPr lang="de-DE" altLang="de-DE" sz="1500" dirty="0">
                <a:solidFill>
                  <a:schemeClr val="bg2">
                    <a:lumMod val="25000"/>
                  </a:schemeClr>
                </a:solidFill>
              </a:rPr>
              <a:t> 2.200 Absolvent*innen </a:t>
            </a:r>
            <a:r>
              <a:rPr lang="de-DE" altLang="de-DE" sz="825" dirty="0">
                <a:solidFill>
                  <a:schemeClr val="bg2">
                    <a:lumMod val="25000"/>
                  </a:schemeClr>
                </a:solidFill>
              </a:rPr>
              <a:t>stehen der Region als hochqualifizierte Fachkräfte zur Verfügung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450" dirty="0">
                <a:solidFill>
                  <a:schemeClr val="bg2">
                    <a:lumMod val="25000"/>
                  </a:schemeClr>
                </a:solidFill>
                <a:latin typeface="Lucida Sans Unicode" pitchFamily="34" charset="0"/>
              </a:rPr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825" dirty="0">
                <a:solidFill>
                  <a:srgbClr val="EC007C"/>
                </a:solidFill>
              </a:rPr>
              <a:t>mehr als </a:t>
            </a:r>
            <a:r>
              <a:rPr lang="de-DE" altLang="de-DE" sz="1350" dirty="0">
                <a:solidFill>
                  <a:srgbClr val="EC007C"/>
                </a:solidFill>
              </a:rPr>
              <a:t>3.750 internationale Studierende </a:t>
            </a:r>
            <a:r>
              <a:rPr lang="de-DE" altLang="de-DE" sz="825" dirty="0">
                <a:solidFill>
                  <a:srgbClr val="EC007C"/>
                </a:solidFill>
              </a:rPr>
              <a:t>bereichern Stadt und Land</a:t>
            </a:r>
          </a:p>
        </p:txBody>
      </p:sp>
    </p:spTree>
    <p:extLst>
      <p:ext uri="{BB962C8B-B14F-4D97-AF65-F5344CB8AC3E}">
        <p14:creationId xmlns:p14="http://schemas.microsoft.com/office/powerpoint/2010/main" val="4062236715"/>
      </p:ext>
    </p:extLst>
  </p:cSld>
  <p:clrMapOvr>
    <a:masterClrMapping/>
  </p:clrMapOvr>
  <p:transition spd="slow" advClick="0" advTm="4000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Studieren, Lehren und Forschen mit Kind</a:t>
            </a:r>
          </a:p>
          <a:p>
            <a:r>
              <a:rPr lang="de-DE" altLang="de-DE" dirty="0"/>
              <a:t>Familienstipendium für Studierende mit familiären Pflichten</a:t>
            </a:r>
          </a:p>
          <a:p>
            <a:r>
              <a:rPr lang="de-DE" dirty="0"/>
              <a:t>Familienpass erleichtert Vereinbarkeit von Studium und Familie</a:t>
            </a:r>
          </a:p>
          <a:p>
            <a:r>
              <a:rPr lang="de-DE" altLang="de-DE" dirty="0"/>
              <a:t>Kitas und Wickelräume</a:t>
            </a:r>
          </a:p>
          <a:p>
            <a:r>
              <a:rPr lang="de-DE" altLang="de-DE" dirty="0"/>
              <a:t>Eltern-Kind-Arbeitszimmer</a:t>
            </a:r>
          </a:p>
          <a:p>
            <a:r>
              <a:rPr lang="de-DE" altLang="de-DE" dirty="0"/>
              <a:t>Ferienfreizeiten für Mitarbeiterkinder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ucida Sans Unicode" pitchFamily="34" charset="0"/>
              </a:rPr>
              <a:t>Familienfreundliche Universität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4762076"/>
      </p:ext>
    </p:extLst>
  </p:cSld>
  <p:clrMapOvr>
    <a:masterClrMapping/>
  </p:clrMapOvr>
  <p:transition spd="slow" advClick="0" advTm="4000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el 1"/>
          <p:cNvSpPr txBox="1">
            <a:spLocks/>
          </p:cNvSpPr>
          <p:nvPr/>
        </p:nvSpPr>
        <p:spPr bwMode="auto">
          <a:xfrm>
            <a:off x="0" y="3643313"/>
            <a:ext cx="6858000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38100"/>
          <a:lstStyle>
            <a:lvl1pPr marL="5334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1pPr>
            <a:lvl2pPr marL="37931725" indent="-37474525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2pPr>
            <a:lvl3pPr marL="11430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3pPr>
            <a:lvl4pPr marL="16002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4pPr>
            <a:lvl5pPr marL="20574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9pPr>
          </a:lstStyle>
          <a:p>
            <a:pPr algn="ctr"/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Mit Tradition in die Zukunft</a:t>
            </a:r>
          </a:p>
        </p:txBody>
      </p:sp>
      <p:pic>
        <p:nvPicPr>
          <p:cNvPr id="4" name="Bild 1" descr="Master_OvGU_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55"/>
          <a:stretch/>
        </p:blipFill>
        <p:spPr bwMode="auto">
          <a:xfrm>
            <a:off x="781820" y="642938"/>
            <a:ext cx="5294362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Master_OvGU_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83" b="5670"/>
          <a:stretch/>
        </p:blipFill>
        <p:spPr bwMode="auto">
          <a:xfrm>
            <a:off x="0" y="3273970"/>
            <a:ext cx="6858000" cy="1241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0" y="3766449"/>
            <a:ext cx="68580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38100"/>
          <a:lstStyle>
            <a:lvl1pPr marL="5334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1pPr>
            <a:lvl2pPr marL="37931725" indent="-37474525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2pPr>
            <a:lvl3pPr marL="11430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3pPr>
            <a:lvl4pPr marL="16002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4pPr>
            <a:lvl5pPr marL="20574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9pPr>
          </a:lstStyle>
          <a:p>
            <a:pPr algn="ctr"/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Vielen Dank für </a:t>
            </a:r>
            <a:r>
              <a:rPr lang="de-DE" altLang="de-DE" sz="1800" b="1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Ihre Aufmerksamkeit!</a:t>
            </a:r>
            <a:endParaRPr lang="de-DE" altLang="de-DE" sz="1800" b="1" dirty="0">
              <a:solidFill>
                <a:srgbClr val="FFFFFF"/>
              </a:solidFill>
              <a:latin typeface="Lucida Sans Unicode" pitchFamily="34" charset="0"/>
              <a:sym typeface="Lucida Grande" pitchFamily="-9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312391"/>
      </p:ext>
    </p:extLst>
  </p:cSld>
  <p:clrMapOvr>
    <a:masterClrMapping/>
  </p:clrMapOvr>
  <p:transition spd="med">
    <p:spli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4" y="516600"/>
            <a:ext cx="6156722" cy="287411"/>
          </a:xfrm>
        </p:spPr>
        <p:txBody>
          <a:bodyPr/>
          <a:lstStyle/>
          <a:p>
            <a:r>
              <a:rPr lang="de-DE" dirty="0"/>
              <a:t>Die Universität im Überblick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350043" y="1067532"/>
            <a:ext cx="6156723" cy="2578410"/>
          </a:xfrm>
        </p:spPr>
        <p:txBody>
          <a:bodyPr/>
          <a:lstStyle/>
          <a:p>
            <a:pPr marL="0" indent="0" algn="ctr">
              <a:lnSpc>
                <a:spcPct val="120000"/>
              </a:lnSpc>
              <a:buNone/>
            </a:pPr>
            <a:r>
              <a:rPr lang="de-DE" sz="1650" dirty="0">
                <a:solidFill>
                  <a:schemeClr val="bg2">
                    <a:lumMod val="90000"/>
                  </a:schemeClr>
                </a:solidFill>
              </a:rPr>
              <a:t>Otto von Guericke </a:t>
            </a:r>
            <a:r>
              <a:rPr lang="de-DE" sz="825" dirty="0">
                <a:solidFill>
                  <a:schemeClr val="bg2">
                    <a:lumMod val="90000"/>
                  </a:schemeClr>
                </a:solidFill>
              </a:rPr>
              <a:t>ist Namensgeber und Vermächtnis</a:t>
            </a:r>
            <a:endParaRPr lang="de-DE" sz="825" b="1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450" dirty="0"/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1500" dirty="0"/>
              <a:t>1993 gegründet </a:t>
            </a:r>
            <a:r>
              <a:rPr lang="de-DE" sz="825" dirty="0"/>
              <a:t>Fusion aus Technische Universität,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825" dirty="0"/>
              <a:t>Pädagogische Hochschule und Medizinische Akademie Magdeburg 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de-DE" sz="450" dirty="0"/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1800" dirty="0">
                <a:solidFill>
                  <a:srgbClr val="EC007C"/>
                </a:solidFill>
              </a:rPr>
              <a:t>13.100 Studierende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825" dirty="0"/>
              <a:t>Ausbildungsstätte für </a:t>
            </a:r>
            <a:r>
              <a:rPr lang="de-DE" sz="1350" dirty="0"/>
              <a:t>1.550 angehende </a:t>
            </a:r>
            <a:r>
              <a:rPr lang="de-DE" sz="1350" dirty="0" err="1"/>
              <a:t>Ärzt</a:t>
            </a:r>
            <a:r>
              <a:rPr lang="de-DE" sz="1350" dirty="0"/>
              <a:t>*innen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1500" dirty="0">
                <a:solidFill>
                  <a:schemeClr val="bg2">
                    <a:lumMod val="25000"/>
                  </a:schemeClr>
                </a:solidFill>
              </a:rPr>
              <a:t>9 Fakultäten </a:t>
            </a:r>
            <a:r>
              <a:rPr lang="de-DE" sz="825" dirty="0">
                <a:solidFill>
                  <a:schemeClr val="bg2">
                    <a:lumMod val="25000"/>
                  </a:schemeClr>
                </a:solidFill>
              </a:rPr>
              <a:t>mit jährlich rund</a:t>
            </a:r>
            <a:r>
              <a:rPr lang="de-DE" sz="15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sz="1650" dirty="0">
                <a:solidFill>
                  <a:schemeClr val="bg2">
                    <a:lumMod val="25000"/>
                  </a:schemeClr>
                </a:solidFill>
              </a:rPr>
              <a:t>2.200 Absolvent*innen</a:t>
            </a:r>
            <a:endParaRPr lang="de-DE" sz="825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450" b="1" dirty="0">
                <a:solidFill>
                  <a:schemeClr val="bg2">
                    <a:lumMod val="25000"/>
                  </a:schemeClr>
                </a:solidFill>
              </a:rPr>
              <a:t>      </a:t>
            </a:r>
          </a:p>
          <a:p>
            <a:pPr marL="0" indent="0" algn="ctr">
              <a:lnSpc>
                <a:spcPts val="1875"/>
              </a:lnSpc>
              <a:buNone/>
            </a:pPr>
            <a:r>
              <a:rPr lang="de-DE" sz="825" dirty="0"/>
              <a:t>Fokus in Forschung und Lehre auf </a:t>
            </a:r>
            <a:r>
              <a:rPr lang="de-DE" dirty="0"/>
              <a:t>Ingenieur- und Naturwissenschaften, Wirtschaftswissenschaft, Medizin</a:t>
            </a:r>
          </a:p>
        </p:txBody>
      </p:sp>
    </p:spTree>
    <p:extLst>
      <p:ext uri="{BB962C8B-B14F-4D97-AF65-F5344CB8AC3E}">
        <p14:creationId xmlns:p14="http://schemas.microsoft.com/office/powerpoint/2010/main" val="2879245692"/>
      </p:ext>
    </p:extLst>
  </p:cSld>
  <p:clrMapOvr>
    <a:masterClrMapping/>
  </p:clrMapOvr>
  <p:transition spd="slow" advClick="0" advTm="400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6" y="1059582"/>
            <a:ext cx="6373323" cy="2430270"/>
          </a:xfrm>
        </p:spPr>
        <p:txBody>
          <a:bodyPr/>
          <a:lstStyle/>
          <a:p>
            <a:r>
              <a:rPr lang="de-DE" dirty="0"/>
              <a:t>Bachelor, Master, Lehramt, Staatsexamen, Duales Studium</a:t>
            </a:r>
          </a:p>
          <a:p>
            <a:pPr lvl="0"/>
            <a:r>
              <a:rPr lang="de-DE" dirty="0"/>
              <a:t>Export deutscher Studiengänge </a:t>
            </a:r>
          </a:p>
          <a:p>
            <a:pPr lvl="0"/>
            <a:r>
              <a:rPr lang="de-DE" dirty="0"/>
              <a:t>Entwicklung internationaler Studienprogramme </a:t>
            </a:r>
          </a:p>
          <a:p>
            <a:pPr lvl="0"/>
            <a:r>
              <a:rPr lang="de-DE" dirty="0"/>
              <a:t>hohe </a:t>
            </a:r>
            <a:r>
              <a:rPr lang="de-DE" dirty="0" err="1"/>
              <a:t>Engagementkultur</a:t>
            </a:r>
            <a:r>
              <a:rPr lang="de-DE" dirty="0"/>
              <a:t> bei Lehrenden und Studierenden</a:t>
            </a:r>
          </a:p>
          <a:p>
            <a:r>
              <a:rPr lang="de-DE" dirty="0"/>
              <a:t>interdisziplinäre und forschungsstarke Lehre</a:t>
            </a:r>
          </a:p>
          <a:p>
            <a:pPr lvl="0"/>
            <a:r>
              <a:rPr lang="de-DE" dirty="0"/>
              <a:t>Partizipation und Chancengerechtigkeit</a:t>
            </a:r>
          </a:p>
          <a:p>
            <a:pPr lvl="0"/>
            <a:r>
              <a:rPr lang="de-DE" dirty="0"/>
              <a:t>umfassendes voruniversitäres und studienvorbereitendes Betreuungsnetz</a:t>
            </a:r>
            <a:endParaRPr lang="de-DE" altLang="de-DE" dirty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Studieren an der Universität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9819880"/>
      </p:ext>
    </p:extLst>
  </p:cSld>
  <p:clrMapOvr>
    <a:masterClrMapping/>
  </p:clrMapOvr>
  <p:transition spd="slow" advClick="0" advTm="400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Center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Advanced</a:t>
            </a:r>
            <a:r>
              <a:rPr lang="de-DE" dirty="0"/>
              <a:t> Medical Engineering (CAME)</a:t>
            </a:r>
          </a:p>
          <a:p>
            <a:r>
              <a:rPr lang="de-DE" dirty="0"/>
              <a:t>Center </a:t>
            </a:r>
            <a:r>
              <a:rPr lang="de-DE" dirty="0" err="1"/>
              <a:t>for</a:t>
            </a:r>
            <a:r>
              <a:rPr lang="de-DE" dirty="0"/>
              <a:t> Health and Medical </a:t>
            </a:r>
            <a:r>
              <a:rPr lang="de-DE" dirty="0" err="1"/>
              <a:t>Prevention</a:t>
            </a:r>
            <a:r>
              <a:rPr lang="de-DE" dirty="0"/>
              <a:t> (</a:t>
            </a:r>
            <a:r>
              <a:rPr lang="de-DE" dirty="0" err="1"/>
              <a:t>CHaMP</a:t>
            </a:r>
            <a:r>
              <a:rPr lang="de-DE" dirty="0"/>
              <a:t>)</a:t>
            </a:r>
            <a:endParaRPr lang="de-DE" dirty="0">
              <a:latin typeface="Lucida Sans Unicode" pitchFamily="34" charset="0"/>
            </a:endParaRPr>
          </a:p>
          <a:p>
            <a:r>
              <a:rPr lang="de-DE" dirty="0"/>
              <a:t>Neurowissenschaften – Center </a:t>
            </a:r>
            <a:r>
              <a:rPr lang="de-DE" dirty="0" err="1"/>
              <a:t>for</a:t>
            </a:r>
            <a:r>
              <a:rPr lang="de-DE" dirty="0"/>
              <a:t> Behavioral Brain Sciences (CBBS)</a:t>
            </a:r>
          </a:p>
          <a:p>
            <a:r>
              <a:rPr lang="de-DE" dirty="0">
                <a:latin typeface="Lucida Sans Unicode" pitchFamily="34" charset="0"/>
              </a:rPr>
              <a:t>Biosystemtechnik – Forschungszentrum Dynamische Systeme (CDS)</a:t>
            </a:r>
          </a:p>
          <a:p>
            <a:r>
              <a:rPr lang="de-DE" altLang="de-DE" dirty="0">
                <a:latin typeface="Lucida Sans Unicode" pitchFamily="34" charset="0"/>
              </a:rPr>
              <a:t>Medizintechnik – Forschungscampus STIMULATE</a:t>
            </a:r>
          </a:p>
          <a:p>
            <a:pPr marL="0" indent="0">
              <a:buNone/>
            </a:pPr>
            <a:endParaRPr lang="de-DE" dirty="0">
              <a:latin typeface="Lucida Sans Unicode" pitchFamily="34" charset="0"/>
            </a:endParaRPr>
          </a:p>
          <a:p>
            <a:r>
              <a:rPr lang="de-DE" dirty="0">
                <a:latin typeface="Lucida Sans Unicode" pitchFamily="34" charset="0"/>
              </a:rPr>
              <a:t>Gesundheitscampus</a:t>
            </a:r>
          </a:p>
          <a:p>
            <a:r>
              <a:rPr lang="de-DE" dirty="0">
                <a:latin typeface="Lucida Sans Unicode" pitchFamily="34" charset="0"/>
              </a:rPr>
              <a:t>Wirbelschichttechnik</a:t>
            </a:r>
          </a:p>
          <a:p>
            <a:r>
              <a:rPr lang="de-DE" dirty="0">
                <a:latin typeface="Lucida Sans Unicode" pitchFamily="34" charset="0"/>
              </a:rPr>
              <a:t>Automotive</a:t>
            </a:r>
          </a:p>
          <a:p>
            <a:r>
              <a:rPr lang="de-DE" dirty="0">
                <a:latin typeface="Lucida Sans Unicode" pitchFamily="34" charset="0"/>
              </a:rPr>
              <a:t>Erneuerbare Energien</a:t>
            </a:r>
          </a:p>
          <a:p>
            <a:r>
              <a:rPr lang="de-DE" altLang="de-DE" dirty="0">
                <a:latin typeface="Lucida Sans Unicode" pitchFamily="34" charset="0"/>
              </a:rPr>
              <a:t>Digital Engineering</a:t>
            </a:r>
            <a:endParaRPr lang="de-DE" dirty="0">
              <a:latin typeface="Lucida Sans Unicode" pitchFamily="34" charset="0"/>
            </a:endParaRP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Forschungszentren &amp; -</a:t>
            </a:r>
            <a:r>
              <a:rPr lang="de-DE" dirty="0" err="1"/>
              <a:t>schwerpunkte</a:t>
            </a:r>
            <a:r>
              <a:rPr lang="de-DE" dirty="0"/>
              <a:t> der Universität</a:t>
            </a:r>
          </a:p>
        </p:txBody>
      </p:sp>
    </p:spTree>
    <p:extLst>
      <p:ext uri="{BB962C8B-B14F-4D97-AF65-F5344CB8AC3E}">
        <p14:creationId xmlns:p14="http://schemas.microsoft.com/office/powerpoint/2010/main" val="1666739017"/>
      </p:ext>
    </p:extLst>
  </p:cSld>
  <p:clrMapOvr>
    <a:masterClrMapping/>
  </p:clrMapOvr>
  <p:transition spd="slow" advClick="0" advTm="400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9581"/>
            <a:ext cx="6156723" cy="3240360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Forschungsschwerpunkt der Universität Magdeburg</a:t>
            </a:r>
          </a:p>
          <a:p>
            <a:pPr lvl="0"/>
            <a:r>
              <a:rPr lang="de-DE" dirty="0"/>
              <a:t>Methoden und Techniken für bildgebende Verfahren sowie bildgeführte Interventionen und minimalinvasive Therapien </a:t>
            </a:r>
          </a:p>
          <a:p>
            <a:pPr lvl="0"/>
            <a:r>
              <a:rPr lang="de-DE" dirty="0"/>
              <a:t>Aufbau einer zentralen Forschungsinfrastruktur für die biomedizinische Bildgebung</a:t>
            </a:r>
          </a:p>
          <a:p>
            <a:pPr lvl="0"/>
            <a:r>
              <a:rPr lang="de-DE" dirty="0"/>
              <a:t>Wissens- und Technologietransfer in die industrielle und klinische Anwendung</a:t>
            </a:r>
          </a:p>
          <a:p>
            <a:pPr lvl="0"/>
            <a:r>
              <a:rPr lang="de-DE" dirty="0"/>
              <a:t>Aus- und Weiterbildung von wissenschaftlichem Nachwuchs im Bereich Medizintechnik</a:t>
            </a:r>
          </a:p>
          <a:p>
            <a:pPr marL="0" lv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alle neun Fakultäten der Otto-von-Guericke-Universität Magdeburg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4350"/>
            <a:ext cx="6373321" cy="257175"/>
          </a:xfrm>
        </p:spPr>
        <p:txBody>
          <a:bodyPr/>
          <a:lstStyle/>
          <a:p>
            <a:r>
              <a:rPr lang="de-DE" dirty="0">
                <a:latin typeface="Lucida Sans Unicode" pitchFamily="34" charset="0"/>
              </a:rPr>
              <a:t>C</a:t>
            </a:r>
            <a:r>
              <a:rPr lang="de-DE" b="1" dirty="0"/>
              <a:t>enter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Advanced</a:t>
            </a:r>
            <a:r>
              <a:rPr lang="de-DE" b="1" dirty="0"/>
              <a:t> Medical Engineering (CAME)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4788737"/>
      </p:ext>
    </p:extLst>
  </p:cSld>
  <p:clrMapOvr>
    <a:masterClrMapping/>
  </p:clrMapOvr>
  <p:transition spd="slow" advClick="0" advTm="400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9581"/>
            <a:ext cx="6156723" cy="3240360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Forschungsschwerpunkt der Universität Magdeburg</a:t>
            </a:r>
          </a:p>
          <a:p>
            <a:pPr lvl="0"/>
            <a:r>
              <a:rPr lang="de-DE" dirty="0"/>
              <a:t>Weiterentwicklung einer personalisierten Medizin sowie der Präzisionsmedizin zur Prävention von Volkskrankheiten</a:t>
            </a:r>
          </a:p>
          <a:p>
            <a:pPr lvl="0"/>
            <a:r>
              <a:rPr lang="de-DE" dirty="0"/>
              <a:t>Qualifikation interdisziplinär arbeitender Wissenschaftlerinnen und Wissenschaftler</a:t>
            </a:r>
          </a:p>
          <a:p>
            <a:pPr marL="0" lv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acht Fakultäten der Otto-von-Guericke-Universität Magdeburg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4350"/>
            <a:ext cx="6373321" cy="257175"/>
          </a:xfrm>
        </p:spPr>
        <p:txBody>
          <a:bodyPr/>
          <a:lstStyle/>
          <a:p>
            <a:r>
              <a:rPr lang="de-DE" b="1" dirty="0"/>
              <a:t>Center </a:t>
            </a:r>
            <a:r>
              <a:rPr lang="de-DE" b="1" dirty="0" err="1"/>
              <a:t>for</a:t>
            </a:r>
            <a:r>
              <a:rPr lang="de-DE" b="1" dirty="0"/>
              <a:t> Health and Medical </a:t>
            </a:r>
            <a:r>
              <a:rPr lang="de-DE" b="1" dirty="0" err="1"/>
              <a:t>Prevention</a:t>
            </a:r>
            <a:r>
              <a:rPr lang="de-DE" b="1" dirty="0"/>
              <a:t> (</a:t>
            </a:r>
            <a:r>
              <a:rPr lang="de-DE" b="1" dirty="0" err="1"/>
              <a:t>CHaMP</a:t>
            </a:r>
            <a:r>
              <a:rPr lang="de-DE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70583129"/>
      </p:ext>
    </p:extLst>
  </p:cSld>
  <p:clrMapOvr>
    <a:masterClrMapping/>
  </p:clrMapOvr>
  <p:transition spd="slow" advClick="0" advTm="400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Forschungsschwerpunkt der Universität Magdeburg</a:t>
            </a:r>
          </a:p>
          <a:p>
            <a:r>
              <a:rPr lang="de-DE" dirty="0"/>
              <a:t>Gedächtnisbildung, Lernprozesse, Motivation zielgerichteten Handelns, Entscheidungsfindung, Prozesse der Hirnplastizität, der Neuromodulation </a:t>
            </a:r>
            <a:br>
              <a:rPr lang="de-DE" dirty="0"/>
            </a:br>
            <a:r>
              <a:rPr lang="de-DE" dirty="0"/>
              <a:t>und Kognition 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Leibniz-Institut für Neurobiologie Magdeburg (LIN)</a:t>
            </a:r>
          </a:p>
          <a:p>
            <a:r>
              <a:rPr lang="de-DE" dirty="0"/>
              <a:t>Deutsches Zentrum für Neurogenerative Erkrankungen (DZNE)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Neurowissenschaften – Center </a:t>
            </a:r>
            <a:r>
              <a:rPr lang="de-DE" altLang="de-DE" dirty="0" err="1">
                <a:latin typeface="Lucida Sans Unicode" pitchFamily="34" charset="0"/>
              </a:rPr>
              <a:t>of</a:t>
            </a:r>
            <a:r>
              <a:rPr lang="de-DE" altLang="de-DE" dirty="0">
                <a:latin typeface="Lucida Sans Unicode" pitchFamily="34" charset="0"/>
              </a:rPr>
              <a:t> </a:t>
            </a:r>
            <a:r>
              <a:rPr lang="de-DE" altLang="de-DE" dirty="0" err="1">
                <a:latin typeface="Lucida Sans Unicode" pitchFamily="34" charset="0"/>
              </a:rPr>
              <a:t>Behavioral</a:t>
            </a:r>
            <a:r>
              <a:rPr lang="de-DE" altLang="de-DE" dirty="0">
                <a:latin typeface="Lucida Sans Unicode" pitchFamily="34" charset="0"/>
              </a:rPr>
              <a:t> Brain </a:t>
            </a:r>
            <a:r>
              <a:rPr lang="de-DE" altLang="de-DE" dirty="0" err="1">
                <a:latin typeface="Lucida Sans Unicode" pitchFamily="34" charset="0"/>
              </a:rPr>
              <a:t>Sciences</a:t>
            </a:r>
            <a:r>
              <a:rPr lang="de-DE" altLang="de-DE" dirty="0">
                <a:latin typeface="Lucida Sans Unicode" pitchFamily="34" charset="0"/>
              </a:rPr>
              <a:t> (CBBS)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3247991"/>
      </p:ext>
    </p:extLst>
  </p:cSld>
  <p:clrMapOvr>
    <a:masterClrMapping/>
  </p:clrMapOvr>
  <p:transition spd="slow" advClick="0" advTm="400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9581"/>
            <a:ext cx="6156723" cy="3240360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Forschungsschwerpunkt der Universität Magdeburg</a:t>
            </a:r>
          </a:p>
          <a:p>
            <a:pPr lvl="0"/>
            <a:r>
              <a:rPr lang="de-DE" dirty="0"/>
              <a:t>mathematische Modellierung und Simulation, Optimierung, Versuchsplanung, Steuerung und Regelung komplexer dynamischer Systeme, Entwicklung personalisierter Medizin, Impfstoffproduktion in Zellkulturen,  </a:t>
            </a:r>
            <a:br>
              <a:rPr lang="de-DE" dirty="0"/>
            </a:br>
            <a:r>
              <a:rPr lang="de-DE" dirty="0"/>
              <a:t>Herstellung von Biopolymeren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Max-Planck-Institut für Dynamik technischer Systeme Magdeburg</a:t>
            </a:r>
          </a:p>
          <a:p>
            <a:r>
              <a:rPr lang="de-DE" dirty="0"/>
              <a:t>Helmholz-Zentrum für Infektionsforschung Braunschweig (HZI)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4350"/>
            <a:ext cx="6373321" cy="257175"/>
          </a:xfrm>
        </p:spPr>
        <p:txBody>
          <a:bodyPr/>
          <a:lstStyle/>
          <a:p>
            <a:r>
              <a:rPr lang="de-DE" dirty="0">
                <a:latin typeface="Lucida Sans Unicode" pitchFamily="34" charset="0"/>
              </a:rPr>
              <a:t>Biosystemtechnik – Forschungszentrum Dynamische Systeme (CDS)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4874018"/>
      </p:ext>
    </p:extLst>
  </p:cSld>
  <p:clrMapOvr>
    <a:masterClrMapping/>
  </p:clrMapOvr>
  <p:transition spd="slow" advClick="0" advTm="400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3733" y="1059581"/>
            <a:ext cx="6156723" cy="253828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Transfer-Forschungsschwerpunkt der Universität Magdeburg</a:t>
            </a:r>
          </a:p>
          <a:p>
            <a:r>
              <a:rPr lang="de-DE" dirty="0"/>
              <a:t>Ärzte und Ingenieure entwickeln gemeinsam bildgeführte </a:t>
            </a:r>
            <a:br>
              <a:rPr lang="de-DE" dirty="0"/>
            </a:br>
            <a:r>
              <a:rPr lang="de-DE" dirty="0"/>
              <a:t>minimal-invasive Diagnose- und Therapiemethoden</a:t>
            </a:r>
          </a:p>
          <a:p>
            <a:r>
              <a:rPr lang="de-DE" dirty="0"/>
              <a:t>Ziel: medizinische Versorgung revolutionieren, Volkskrankheiten bekämpfen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Siemens </a:t>
            </a:r>
            <a:r>
              <a:rPr lang="de-DE" dirty="0" err="1"/>
              <a:t>Healthcare</a:t>
            </a:r>
            <a:endParaRPr lang="de-DE" dirty="0"/>
          </a:p>
          <a:p>
            <a:r>
              <a:rPr lang="de-DE" i="1" dirty="0"/>
              <a:t>STIMULATE</a:t>
            </a:r>
            <a:r>
              <a:rPr lang="de-DE" dirty="0"/>
              <a:t> Verein e.V.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3733" y="514350"/>
            <a:ext cx="6373321" cy="257175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Medizintechnik – Forschungscampus STIMULATE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3316336"/>
      </p:ext>
    </p:extLst>
  </p:cSld>
  <p:clrMapOvr>
    <a:masterClrMapping/>
  </p:clrMapOvr>
  <p:transition spd="slow" advClick="0" advTm="4000">
    <p:fade/>
  </p:transition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FFD9ED"/>
      </a:lt2>
      <a:accent1>
        <a:srgbClr val="B2B2B2"/>
      </a:accent1>
      <a:accent2>
        <a:srgbClr val="7A003F"/>
      </a:accent2>
      <a:accent3>
        <a:srgbClr val="FFFFFF"/>
      </a:accent3>
      <a:accent4>
        <a:srgbClr val="000000"/>
      </a:accent4>
      <a:accent5>
        <a:srgbClr val="D5D5D5"/>
      </a:accent5>
      <a:accent6>
        <a:srgbClr val="6E0038"/>
      </a:accent6>
      <a:hlink>
        <a:srgbClr val="C40067"/>
      </a:hlink>
      <a:folHlink>
        <a:srgbClr val="FFABD7"/>
      </a:folHlink>
    </a:clrScheme>
    <a:fontScheme name="Standarddesign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FFD9ED"/>
        </a:lt2>
        <a:accent1>
          <a:srgbClr val="B2B2B2"/>
        </a:accent1>
        <a:accent2>
          <a:srgbClr val="7A003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6E0038"/>
        </a:accent6>
        <a:hlink>
          <a:srgbClr val="C40067"/>
        </a:hlink>
        <a:folHlink>
          <a:srgbClr val="FFABD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4127C159B10484E9B115FF350412F35" ma:contentTypeVersion="1" ma:contentTypeDescription="Ein neues Dokument erstellen." ma:contentTypeScope="" ma:versionID="1756431b80fef513aeba5b91676d063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6c4a6dd5ef775a5269b08f7de37f93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20EBA-C434-4857-90B1-49BB3C7578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86474B0-0DD4-4BA2-B745-549C6E9D8AE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BEE7706-62E2-4186-841C-6C2BCB450F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Standarddesign.thmx</Template>
  <TotalTime>0</TotalTime>
  <Words>783</Words>
  <Application>Microsoft Macintosh PowerPoint</Application>
  <PresentationFormat>Benutzerdefiniert</PresentationFormat>
  <Paragraphs>159</Paragraphs>
  <Slides>17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Lucida Grande CY</vt:lpstr>
      <vt:lpstr>Lucida Sans Unicode</vt:lpstr>
      <vt:lpstr>Wingdings</vt:lpstr>
      <vt:lpstr>Standarddesign</vt:lpstr>
      <vt:lpstr>PowerPoint-Präsentation</vt:lpstr>
      <vt:lpstr>Die Universität im Überblick</vt:lpstr>
      <vt:lpstr>Studieren an der Universität</vt:lpstr>
      <vt:lpstr>Forschungszentren &amp; -schwerpunkte der Universität</vt:lpstr>
      <vt:lpstr>Center for Advanced Medical Engineering (CAME)</vt:lpstr>
      <vt:lpstr>Center for Health and Medical Prevention (CHaMP)</vt:lpstr>
      <vt:lpstr>Neurowissenschaften – Center of Behavioral Brain Sciences (CBBS)</vt:lpstr>
      <vt:lpstr>Biosystemtechnik – Forschungszentrum Dynamische Systeme (CDS)</vt:lpstr>
      <vt:lpstr>Medizintechnik – Forschungscampus STIMULATE</vt:lpstr>
      <vt:lpstr>Gesundheitscampus</vt:lpstr>
      <vt:lpstr>Wirbelschichttechnik</vt:lpstr>
      <vt:lpstr>Automotive</vt:lpstr>
      <vt:lpstr>Erneuerbare Energien</vt:lpstr>
      <vt:lpstr>Digital Engineering</vt:lpstr>
      <vt:lpstr>Third Misson</vt:lpstr>
      <vt:lpstr>Familienfreundliche Universität</vt:lpstr>
      <vt:lpstr>PowerPoint-Präsentation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Eisenkolb, Michael</dc:creator>
  <cp:lastModifiedBy>Götze, Ina</cp:lastModifiedBy>
  <cp:revision>339</cp:revision>
  <cp:lastPrinted>2015-02-23T08:47:46Z</cp:lastPrinted>
  <dcterms:created xsi:type="dcterms:W3CDTF">2012-08-20T06:15:04Z</dcterms:created>
  <dcterms:modified xsi:type="dcterms:W3CDTF">2023-01-24T08:51:29Z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0x010100C4127C159B10484E9B115FF350412F35</vt:lpwstr>
  </property>
</Properties>
</file>