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80" r:id="rId4"/>
  </p:sldMasterIdLst>
  <p:notesMasterIdLst>
    <p:notesMasterId r:id="rId22"/>
  </p:notesMasterIdLst>
  <p:handoutMasterIdLst>
    <p:handoutMasterId r:id="rId23"/>
  </p:handoutMasterIdLst>
  <p:sldIdLst>
    <p:sldId id="378" r:id="rId5"/>
    <p:sldId id="377" r:id="rId6"/>
    <p:sldId id="402" r:id="rId7"/>
    <p:sldId id="382" r:id="rId8"/>
    <p:sldId id="394" r:id="rId9"/>
    <p:sldId id="408" r:id="rId10"/>
    <p:sldId id="407" r:id="rId11"/>
    <p:sldId id="395" r:id="rId12"/>
    <p:sldId id="397" r:id="rId13"/>
    <p:sldId id="396" r:id="rId14"/>
    <p:sldId id="398" r:id="rId15"/>
    <p:sldId id="399" r:id="rId16"/>
    <p:sldId id="400" r:id="rId17"/>
    <p:sldId id="401" r:id="rId18"/>
    <p:sldId id="404" r:id="rId19"/>
    <p:sldId id="406" r:id="rId20"/>
    <p:sldId id="393" r:id="rId21"/>
  </p:sldIdLst>
  <p:sldSz cx="6858000" cy="5143500"/>
  <p:notesSz cx="6858000" cy="9144000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1pPr>
    <a:lvl2pPr marL="457119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2pPr>
    <a:lvl3pPr marL="914239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3pPr>
    <a:lvl4pPr marL="1371358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4pPr>
    <a:lvl5pPr marL="1828477" algn="ctr" rtl="0" eaLnBrk="0" fontAlgn="base" hangingPunct="0">
      <a:spcBef>
        <a:spcPct val="0"/>
      </a:spcBef>
      <a:spcAft>
        <a:spcPct val="0"/>
      </a:spcAft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5pPr>
    <a:lvl6pPr marL="2285596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6pPr>
    <a:lvl7pPr marL="2742716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7pPr>
    <a:lvl8pPr marL="3199835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8pPr>
    <a:lvl9pPr marL="3656954" algn="l" defTabSz="457119" rtl="0" eaLnBrk="1" latinLnBrk="0" hangingPunct="1">
      <a:defRPr sz="2400" kern="1200">
        <a:solidFill>
          <a:srgbClr val="000000"/>
        </a:solidFill>
        <a:latin typeface="Lucida Grande CY" charset="-52"/>
        <a:ea typeface="ヒラギノ角ゴ Pro W3" charset="-128"/>
        <a:cs typeface="ヒラギノ角ゴ Pro W3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432" userDrawn="1">
          <p15:clr>
            <a:srgbClr val="A4A3A4"/>
          </p15:clr>
        </p15:guide>
        <p15:guide id="2" orient="horz" pos="1071" userDrawn="1">
          <p15:clr>
            <a:srgbClr val="A4A3A4"/>
          </p15:clr>
        </p15:guide>
        <p15:guide id="3" orient="horz" pos="709" userDrawn="1">
          <p15:clr>
            <a:srgbClr val="A4A3A4"/>
          </p15:clr>
        </p15:guide>
        <p15:guide id="4" orient="horz" pos="2750" userDrawn="1">
          <p15:clr>
            <a:srgbClr val="A4A3A4"/>
          </p15:clr>
        </p15:guide>
        <p15:guide id="5" orient="horz" pos="2160" userDrawn="1">
          <p15:clr>
            <a:srgbClr val="A4A3A4"/>
          </p15:clr>
        </p15:guide>
        <p15:guide id="6" orient="horz" pos="3024" userDrawn="1">
          <p15:clr>
            <a:srgbClr val="A4A3A4"/>
          </p15:clr>
        </p15:guide>
        <p15:guide id="7" pos="4167" userDrawn="1">
          <p15:clr>
            <a:srgbClr val="A4A3A4"/>
          </p15:clr>
        </p15:guide>
        <p15:guide id="8" pos="286" userDrawn="1">
          <p15:clr>
            <a:srgbClr val="A4A3A4"/>
          </p15:clr>
        </p15:guide>
        <p15:guide id="9" orient="horz" pos="890" userDrawn="1">
          <p15:clr>
            <a:srgbClr val="A4A3A4"/>
          </p15:clr>
        </p15:guide>
        <p15:guide id="10" orient="horz" pos="3022" userDrawn="1">
          <p15:clr>
            <a:srgbClr val="A4A3A4"/>
          </p15:clr>
        </p15:guide>
        <p15:guide id="11" orient="horz" pos="1620" userDrawn="1">
          <p15:clr>
            <a:srgbClr val="A4A3A4"/>
          </p15:clr>
        </p15:guide>
        <p15:guide id="12" orient="horz" pos="634" userDrawn="1">
          <p15:clr>
            <a:srgbClr val="A4A3A4"/>
          </p15:clr>
        </p15:guide>
        <p15:guide id="13" orient="horz" pos="1826" userDrawn="1">
          <p15:clr>
            <a:srgbClr val="A4A3A4"/>
          </p15:clr>
        </p15:guide>
        <p15:guide id="14" orient="horz" pos="2267" userDrawn="1">
          <p15:clr>
            <a:srgbClr val="A4A3A4"/>
          </p15:clr>
        </p15:guide>
        <p15:guide id="15" pos="4099" userDrawn="1">
          <p15:clr>
            <a:srgbClr val="A4A3A4"/>
          </p15:clr>
        </p15:guide>
        <p15:guide id="16" pos="15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ko Berger" initials="M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003F"/>
    <a:srgbClr val="A5A5A5"/>
    <a:srgbClr val="999AB9"/>
    <a:srgbClr val="C0C0C0"/>
    <a:srgbClr val="FF6600"/>
    <a:srgbClr val="FFB600"/>
    <a:srgbClr val="FF9900"/>
    <a:srgbClr val="C81D00"/>
    <a:srgbClr val="A716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ittlere Formatvorlage 1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84E427A-3D55-4303-BF80-6455036E1DE7}" styleName="Designformatvorlage 1 - Akz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113A9D2-9D6B-4929-AA2D-F23B5EE8CBE7}" styleName="Designformatvorlage 2 - Akz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708" autoAdjust="0"/>
    <p:restoredTop sz="92527" autoAdjust="0"/>
  </p:normalViewPr>
  <p:slideViewPr>
    <p:cSldViewPr snapToObjects="1" showGuides="1">
      <p:cViewPr varScale="1">
        <p:scale>
          <a:sx n="113" d="100"/>
          <a:sy n="113" d="100"/>
        </p:scale>
        <p:origin x="-56" y="576"/>
      </p:cViewPr>
      <p:guideLst>
        <p:guide orient="horz" pos="2432"/>
        <p:guide orient="horz" pos="1071"/>
        <p:guide orient="horz" pos="709"/>
        <p:guide orient="horz" pos="2750"/>
        <p:guide orient="horz" pos="2160"/>
        <p:guide orient="horz" pos="3024"/>
        <p:guide pos="4167"/>
        <p:guide pos="286"/>
        <p:guide orient="horz" pos="890"/>
        <p:guide orient="horz" pos="3022"/>
        <p:guide orient="horz" pos="1620"/>
        <p:guide orient="horz" pos="634"/>
        <p:guide orient="horz" pos="1826"/>
        <p:guide orient="horz" pos="2267"/>
        <p:guide pos="4099"/>
        <p:guide pos="15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82" d="100"/>
          <a:sy n="82" d="100"/>
        </p:scale>
        <p:origin x="-318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>
              <a:latin typeface="Lucida Sans Unicode"/>
            </a:endParaRP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D7B9B1D2-2261-4941-939E-194145098AC9}" type="datetime1">
              <a:rPr lang="de-DE">
                <a:latin typeface="Lucida Sans Unicode"/>
              </a:rPr>
              <a:pPr>
                <a:defRPr/>
              </a:pPr>
              <a:t>24.01.23</a:t>
            </a:fld>
            <a:endParaRPr lang="de-DE" dirty="0">
              <a:latin typeface="Lucida Sans Unicode"/>
            </a:endParaRP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>
              <a:latin typeface="Lucida Sans Unicode"/>
            </a:endParaRP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Grande" pitchFamily="-111" charset="0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EDE8FCEE-038B-0640-96CC-B32152B56CCE}" type="slidenum">
              <a:rPr lang="de-DE">
                <a:latin typeface="Lucida Sans Unicode"/>
              </a:rPr>
              <a:pPr>
                <a:defRPr/>
              </a:pPr>
              <a:t>‹Nr.›</a:t>
            </a:fld>
            <a:endParaRPr lang="de-DE" dirty="0">
              <a:latin typeface="Lucida Sans Unicode"/>
            </a:endParaRPr>
          </a:p>
        </p:txBody>
      </p:sp>
    </p:spTree>
    <p:extLst>
      <p:ext uri="{BB962C8B-B14F-4D97-AF65-F5344CB8AC3E}">
        <p14:creationId xmlns:p14="http://schemas.microsoft.com/office/powerpoint/2010/main" val="14997269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Lucida Sans Unicode"/>
                <a:ea typeface="ヒラギノ角ゴ Pro W3" pitchFamily="-111" charset="-128"/>
                <a:cs typeface="ヒラギノ角ゴ Pro W3" pitchFamily="-111" charset="-128"/>
              </a:defRPr>
            </a:lvl1pPr>
          </a:lstStyle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449771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ＭＳ Ｐゴシック" pitchFamily="-111" charset="-128"/>
      </a:defRPr>
    </a:lvl1pPr>
    <a:lvl2pPr marL="457119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2pPr>
    <a:lvl3pPr marL="914239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3pPr>
    <a:lvl4pPr marL="1371358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4pPr>
    <a:lvl5pPr marL="1828477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Lucida Sans Unicode"/>
        <a:ea typeface="ＭＳ Ｐゴシック" pitchFamily="-111" charset="-128"/>
        <a:cs typeface="+mn-cs"/>
      </a:defRPr>
    </a:lvl5pPr>
    <a:lvl6pPr marL="2285596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16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35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54" algn="l" defTabSz="45711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81212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3991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fld id="{BB20452E-8883-5147-AA9D-6D93D27285EC}" type="datetime1">
              <a:rPr lang="de-DE" smtClean="0"/>
              <a:pPr>
                <a:defRPr/>
              </a:pPr>
              <a:t>24.01.23</a:t>
            </a:fld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184DDCB-7D1B-CB4F-980B-B02904018ECE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977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678492866"/>
      </p:ext>
    </p:extLst>
  </p:cSld>
  <p:clrMapOvr>
    <a:masterClrMapping/>
  </p:clrMapOvr>
  <p:transition spd="med"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0775" y="955311"/>
            <a:ext cx="2999357" cy="3526218"/>
          </a:xfrm>
        </p:spPr>
        <p:txBody>
          <a:bodyPr/>
          <a:lstStyle>
            <a:lvl1pPr>
              <a:defRPr sz="1575"/>
            </a:lvl1pPr>
            <a:lvl2pPr>
              <a:defRPr sz="1575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77872" y="955311"/>
            <a:ext cx="3021755" cy="3526218"/>
          </a:xfrm>
        </p:spPr>
        <p:txBody>
          <a:bodyPr/>
          <a:lstStyle>
            <a:lvl1pPr>
              <a:defRPr sz="1575"/>
            </a:lvl1pPr>
            <a:lvl2pPr>
              <a:defRPr sz="1575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05164646"/>
      </p:ext>
    </p:extLst>
  </p:cSld>
  <p:clrMapOvr>
    <a:masterClrMapping/>
  </p:clrMapOvr>
  <p:transition spd="med"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0774" y="955311"/>
            <a:ext cx="1939503" cy="3526218"/>
          </a:xfrm>
        </p:spPr>
        <p:txBody>
          <a:bodyPr/>
          <a:lstStyle>
            <a:lvl1pPr>
              <a:defRPr sz="1575"/>
            </a:lvl1pPr>
            <a:lvl2pPr>
              <a:defRPr sz="1575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443470" y="955311"/>
            <a:ext cx="4056157" cy="3526218"/>
          </a:xfrm>
        </p:spPr>
        <p:txBody>
          <a:bodyPr/>
          <a:lstStyle>
            <a:lvl1pPr>
              <a:defRPr sz="1575"/>
            </a:lvl1pPr>
            <a:lvl2pPr>
              <a:defRPr sz="1575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1288280"/>
      </p:ext>
    </p:extLst>
  </p:cSld>
  <p:clrMapOvr>
    <a:masterClrMapping/>
  </p:clrMapOvr>
  <p:transition spd="med"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AutoShape 3"/>
          <p:cNvCxnSpPr>
            <a:cxnSpLocks noChangeShapeType="1"/>
          </p:cNvCxnSpPr>
          <p:nvPr/>
        </p:nvCxnSpPr>
        <p:spPr bwMode="auto">
          <a:xfrm>
            <a:off x="380774" y="311007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" name="AutoShape 5"/>
          <p:cNvCxnSpPr>
            <a:cxnSpLocks noChangeShapeType="1"/>
          </p:cNvCxnSpPr>
          <p:nvPr/>
        </p:nvCxnSpPr>
        <p:spPr bwMode="auto">
          <a:xfrm>
            <a:off x="380774" y="311007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pic>
        <p:nvPicPr>
          <p:cNvPr id="7" name="Bild 2" descr="Master_OvGU_1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5" t="8278" r="56508" b="73659"/>
          <a:stretch>
            <a:fillRect/>
          </a:stretch>
        </p:blipFill>
        <p:spPr bwMode="auto">
          <a:xfrm>
            <a:off x="379186" y="4580054"/>
            <a:ext cx="1247186" cy="472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45"/>
          <p:cNvSpPr txBox="1">
            <a:spLocks noChangeArrowheads="1"/>
          </p:cNvSpPr>
          <p:nvPr/>
        </p:nvSpPr>
        <p:spPr bwMode="auto">
          <a:xfrm>
            <a:off x="6200300" y="4349785"/>
            <a:ext cx="291180" cy="8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19025" indent="-374634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2DD23A74-D055-FF4C-8764-16759042D383}" type="slidenum">
              <a:rPr lang="de-DE" sz="525" smtClean="0">
                <a:solidFill>
                  <a:srgbClr val="4D4D4D"/>
                </a:solidFill>
                <a:latin typeface="Lucida Sans Unicode" charset="0"/>
                <a:ea typeface="ヒラギノ角ゴ Pro W3" charset="0"/>
                <a:cs typeface="ヒラギノ角ゴ Pro W3" charset="0"/>
              </a:rPr>
              <a:pPr algn="r">
                <a:spcBef>
                  <a:spcPct val="50000"/>
                </a:spcBef>
                <a:defRPr/>
              </a:pPr>
              <a:t>‹Nr.›</a:t>
            </a:fld>
            <a:endParaRPr lang="de-DE" sz="1800" dirty="0">
              <a:solidFill>
                <a:srgbClr val="4D4D4D"/>
              </a:solidFill>
              <a:latin typeface="Lucida Sans Unicode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9" name="Gerade Verbindung 8"/>
          <p:cNvCxnSpPr/>
          <p:nvPr/>
        </p:nvCxnSpPr>
        <p:spPr bwMode="auto">
          <a:xfrm>
            <a:off x="380774" y="4481529"/>
            <a:ext cx="611885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3230081"/>
      </p:ext>
    </p:extLst>
  </p:cSld>
  <p:clrMapOvr>
    <a:masterClrMapping/>
  </p:clrMapOvr>
  <p:transition spd="med"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>
          <a:xfrm>
            <a:off x="350043" y="1059582"/>
            <a:ext cx="6156723" cy="3240360"/>
          </a:xfrm>
          <a:prstGeom prst="rect">
            <a:avLst/>
          </a:prstGeom>
        </p:spPr>
        <p:txBody>
          <a:bodyPr vert="horz" lIns="0"/>
          <a:lstStyle>
            <a:lvl1pPr marL="203597" indent="-203597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200">
                <a:solidFill>
                  <a:srgbClr val="000000"/>
                </a:solidFill>
                <a:latin typeface="Lucida Sans Unicode"/>
              </a:defRPr>
            </a:lvl1pPr>
            <a:lvl2pPr marL="203597" indent="-203597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200">
                <a:solidFill>
                  <a:srgbClr val="000000"/>
                </a:solidFill>
                <a:latin typeface="Lucida Sans Unicode"/>
              </a:defRPr>
            </a:lvl2pPr>
            <a:lvl3pPr marL="203597" indent="-203597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200">
                <a:solidFill>
                  <a:srgbClr val="000000"/>
                </a:solidFill>
                <a:latin typeface="Lucida Sans Unicode"/>
              </a:defRPr>
            </a:lvl3pPr>
            <a:lvl4pPr marL="203597" indent="-203597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tabLst/>
              <a:defRPr sz="1200">
                <a:solidFill>
                  <a:srgbClr val="000000"/>
                </a:solidFill>
                <a:latin typeface="Lucida Sans Unicode"/>
              </a:defRPr>
            </a:lvl4pPr>
            <a:lvl5pPr marL="203597" indent="-203597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buSzPct val="150000"/>
              <a:buFont typeface="Arial"/>
              <a:buChar char="•"/>
              <a:defRPr sz="1200">
                <a:solidFill>
                  <a:srgbClr val="000000"/>
                </a:solidFill>
                <a:latin typeface="Lucida Sans Unicode"/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350046" y="514350"/>
            <a:ext cx="6156722" cy="342900"/>
          </a:xfrm>
          <a:prstGeom prst="rect">
            <a:avLst/>
          </a:prstGeom>
        </p:spPr>
        <p:txBody>
          <a:bodyPr wrap="square" tIns="50791" anchor="t" anchorCtr="0"/>
          <a:lstStyle>
            <a:lvl1pPr marL="0" indent="0">
              <a:lnSpc>
                <a:spcPct val="100000"/>
              </a:lnSpc>
              <a:defRPr sz="1500" b="1">
                <a:solidFill>
                  <a:srgbClr val="7A003F"/>
                </a:solidFill>
                <a:latin typeface="Lucida Sans Unicode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  <p:transition spd="slow" advClick="0" advTm="4000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380774" y="465432"/>
            <a:ext cx="6118851" cy="343404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5258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0774" y="955701"/>
            <a:ext cx="6118851" cy="3452397"/>
          </a:xfrm>
          <a:prstGeom prst="rect">
            <a:avLst/>
          </a:prstGeom>
          <a:noFill/>
          <a:ln>
            <a:noFill/>
          </a:ln>
          <a:effectLst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cxnSp>
        <p:nvCxnSpPr>
          <p:cNvPr id="152582" name="AutoShape 6"/>
          <p:cNvCxnSpPr>
            <a:cxnSpLocks noChangeShapeType="1"/>
            <a:stCxn id="152580" idx="1"/>
            <a:endCxn id="152580" idx="1"/>
          </p:cNvCxnSpPr>
          <p:nvPr/>
        </p:nvCxnSpPr>
        <p:spPr bwMode="auto">
          <a:xfrm>
            <a:off x="380774" y="2681359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52591" name="AutoShape 15"/>
          <p:cNvCxnSpPr>
            <a:cxnSpLocks noChangeShapeType="1"/>
          </p:cNvCxnSpPr>
          <p:nvPr/>
        </p:nvCxnSpPr>
        <p:spPr bwMode="auto">
          <a:xfrm>
            <a:off x="380774" y="3110073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" name="Text Box 45"/>
          <p:cNvSpPr txBox="1">
            <a:spLocks noChangeArrowheads="1"/>
          </p:cNvSpPr>
          <p:nvPr/>
        </p:nvSpPr>
        <p:spPr bwMode="auto">
          <a:xfrm>
            <a:off x="6200300" y="4349785"/>
            <a:ext cx="291180" cy="80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37919025" indent="-3746341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fld id="{2DD23A74-D055-FF4C-8764-16759042D383}" type="slidenum">
              <a:rPr lang="de-DE" sz="525" smtClean="0">
                <a:solidFill>
                  <a:srgbClr val="4D4D4D"/>
                </a:solidFill>
                <a:latin typeface="Lucida Sans Unicode" charset="0"/>
                <a:ea typeface="ヒラギノ角ゴ Pro W3" charset="0"/>
                <a:cs typeface="ヒラギノ角ゴ Pro W3" charset="0"/>
              </a:rPr>
              <a:pPr algn="r">
                <a:spcBef>
                  <a:spcPct val="50000"/>
                </a:spcBef>
                <a:defRPr/>
              </a:pPr>
              <a:t>‹Nr.›</a:t>
            </a:fld>
            <a:endParaRPr lang="de-DE" sz="1800" dirty="0">
              <a:solidFill>
                <a:srgbClr val="4D4D4D"/>
              </a:solidFill>
              <a:latin typeface="Lucida Sans Unicode" charset="0"/>
              <a:ea typeface="ヒラギノ角ゴ Pro W3" charset="0"/>
              <a:cs typeface="ヒラギノ角ゴ Pro W3" charset="0"/>
            </a:endParaRPr>
          </a:p>
        </p:txBody>
      </p:sp>
      <p:cxnSp>
        <p:nvCxnSpPr>
          <p:cNvPr id="11" name="Gerade Verbindung 10"/>
          <p:cNvCxnSpPr/>
          <p:nvPr/>
        </p:nvCxnSpPr>
        <p:spPr bwMode="auto">
          <a:xfrm>
            <a:off x="380774" y="4481529"/>
            <a:ext cx="611885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 userDrawn="1"/>
        </p:nvCxnSpPr>
        <p:spPr bwMode="auto">
          <a:xfrm>
            <a:off x="-742950" y="3258744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12"/>
          <p:cNvCxnSpPr/>
          <p:nvPr userDrawn="1"/>
        </p:nvCxnSpPr>
        <p:spPr bwMode="auto">
          <a:xfrm>
            <a:off x="-742950" y="1201343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/>
          <p:nvPr userDrawn="1"/>
        </p:nvCxnSpPr>
        <p:spPr bwMode="auto">
          <a:xfrm>
            <a:off x="-742950" y="2571752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 userDrawn="1"/>
        </p:nvCxnSpPr>
        <p:spPr bwMode="auto">
          <a:xfrm>
            <a:off x="-742950" y="3599261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Gerade Verbindung 15"/>
          <p:cNvCxnSpPr/>
          <p:nvPr userDrawn="1"/>
        </p:nvCxnSpPr>
        <p:spPr bwMode="auto">
          <a:xfrm>
            <a:off x="-742950" y="1884760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 userDrawn="1"/>
        </p:nvCxnSpPr>
        <p:spPr bwMode="auto">
          <a:xfrm>
            <a:off x="-742950" y="858442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 userDrawn="1"/>
        </p:nvCxnSpPr>
        <p:spPr bwMode="auto">
          <a:xfrm>
            <a:off x="-742950" y="515543"/>
            <a:ext cx="8415338" cy="1191"/>
          </a:xfrm>
          <a:prstGeom prst="line">
            <a:avLst/>
          </a:prstGeom>
          <a:ln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Bild 3" descr="Otto_von_Guericke_Universität_Magdeburg_Logo.svg.png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4" y="4653740"/>
            <a:ext cx="1048544" cy="4382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59" r:id="rId6"/>
  </p:sldLayoutIdLst>
  <p:transition spd="med">
    <p:split/>
  </p:transition>
  <p:txStyles>
    <p:titleStyle>
      <a:lvl1pPr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2pPr>
      <a:lvl3pPr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3pPr>
      <a:lvl4pPr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4pPr>
      <a:lvl5pPr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  <a:cs typeface="ＭＳ Ｐゴシック" charset="0"/>
        </a:defRPr>
      </a:lvl5pPr>
      <a:lvl6pPr marL="300552"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</a:defRPr>
      </a:lvl6pPr>
      <a:lvl7pPr marL="601104"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</a:defRPr>
      </a:lvl7pPr>
      <a:lvl8pPr marL="901655"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</a:defRPr>
      </a:lvl8pPr>
      <a:lvl9pPr marL="1202207" algn="l" defTabSz="654327" rtl="0" eaLnBrk="1" fontAlgn="base" hangingPunct="1">
        <a:spcBef>
          <a:spcPct val="0"/>
        </a:spcBef>
        <a:spcAft>
          <a:spcPct val="0"/>
        </a:spcAft>
        <a:defRPr sz="1575" b="1">
          <a:solidFill>
            <a:schemeClr val="tx1"/>
          </a:solidFill>
          <a:latin typeface="Lucida Sans Unicode" charset="0"/>
          <a:ea typeface="ＭＳ Ｐゴシック" charset="0"/>
        </a:defRPr>
      </a:lvl9pPr>
    </p:titleStyle>
    <p:bodyStyle>
      <a:lvl1pPr marL="245243" indent="-245243" algn="l" defTabSz="654327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532227" indent="-204542" algn="l" defTabSz="654327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2pPr>
      <a:lvl3pPr marL="818169" indent="-163843" algn="l" defTabSz="654327" rtl="0" eaLnBrk="1" fontAlgn="base" hangingPunct="1">
        <a:spcBef>
          <a:spcPct val="20000"/>
        </a:spcBef>
        <a:spcAft>
          <a:spcPct val="0"/>
        </a:spcAft>
        <a:buFont typeface="Wingdings" charset="0"/>
        <a:buChar char="Ø"/>
        <a:defRPr>
          <a:solidFill>
            <a:schemeClr val="tx1"/>
          </a:solidFill>
          <a:latin typeface="+mn-lt"/>
          <a:ea typeface="+mn-ea"/>
        </a:defRPr>
      </a:lvl3pPr>
      <a:lvl4pPr marL="1144811" indent="-162799" algn="l" defTabSz="654327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1472496" indent="-163843" algn="l" defTabSz="654327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1773047" indent="-163843" algn="l" defTabSz="654327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073599" indent="-163843" algn="l" defTabSz="654327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2374151" indent="-163843" algn="l" defTabSz="654327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2674703" indent="-163843" algn="l" defTabSz="654327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0552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1104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01655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02207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02759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03311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863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04415" algn="l" defTabSz="300552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el 1"/>
          <p:cNvSpPr txBox="1">
            <a:spLocks/>
          </p:cNvSpPr>
          <p:nvPr/>
        </p:nvSpPr>
        <p:spPr bwMode="auto">
          <a:xfrm>
            <a:off x="0" y="3643313"/>
            <a:ext cx="685800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381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pPr algn="ctr"/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Mit Tradition in die Zukunft</a:t>
            </a:r>
          </a:p>
        </p:txBody>
      </p:sp>
      <p:pic>
        <p:nvPicPr>
          <p:cNvPr id="4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55"/>
          <a:stretch/>
        </p:blipFill>
        <p:spPr bwMode="auto">
          <a:xfrm>
            <a:off x="781820" y="642938"/>
            <a:ext cx="529436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83" b="5670"/>
          <a:stretch/>
        </p:blipFill>
        <p:spPr bwMode="auto">
          <a:xfrm>
            <a:off x="0" y="3273970"/>
            <a:ext cx="6858000" cy="124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0" y="3766449"/>
            <a:ext cx="68580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381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r>
              <a:rPr lang="de-DE" altLang="de-DE" sz="1800" b="1" dirty="0" err="1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Moving</a:t>
            </a:r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 Forward </a:t>
            </a:r>
            <a:r>
              <a:rPr lang="de-DE" altLang="de-DE" sz="1800" b="1" dirty="0" err="1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with</a:t>
            </a:r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 Tradition</a:t>
            </a:r>
          </a:p>
        </p:txBody>
      </p:sp>
    </p:spTree>
    <p:extLst>
      <p:ext uri="{BB962C8B-B14F-4D97-AF65-F5344CB8AC3E}">
        <p14:creationId xmlns:p14="http://schemas.microsoft.com/office/powerpoint/2010/main" val="830457619"/>
      </p:ext>
    </p:extLst>
  </p:cSld>
  <p:clrMapOvr>
    <a:masterClrMapping/>
  </p:clrMapOvr>
  <p:transition spd="med">
    <p:spli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021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Research </a:t>
            </a:r>
            <a:r>
              <a:rPr lang="de-DE" dirty="0" err="1">
                <a:solidFill>
                  <a:srgbClr val="7B003F"/>
                </a:solidFill>
              </a:rPr>
              <a:t>focus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of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the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Faculty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of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Medicine</a:t>
            </a:r>
            <a:endParaRPr lang="de-DE" dirty="0">
              <a:solidFill>
                <a:srgbClr val="7B003F"/>
              </a:solidFill>
            </a:endParaRPr>
          </a:p>
          <a:p>
            <a:r>
              <a:rPr lang="de-DE" altLang="de-DE" dirty="0" err="1"/>
              <a:t>Interdisciplinary</a:t>
            </a:r>
            <a:r>
              <a:rPr lang="de-DE" altLang="de-DE" dirty="0"/>
              <a:t> </a:t>
            </a:r>
            <a:r>
              <a:rPr lang="de-DE" altLang="de-DE" dirty="0" err="1"/>
              <a:t>exploration</a:t>
            </a:r>
            <a:r>
              <a:rPr lang="de-DE" altLang="de-DE" dirty="0"/>
              <a:t>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molecular</a:t>
            </a:r>
            <a:r>
              <a:rPr lang="de-DE" altLang="de-DE" dirty="0"/>
              <a:t> </a:t>
            </a:r>
            <a:r>
              <a:rPr lang="de-DE" altLang="de-DE" dirty="0" err="1"/>
              <a:t>mechanisms</a:t>
            </a:r>
            <a:r>
              <a:rPr lang="de-DE" altLang="de-DE" dirty="0"/>
              <a:t>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cellular</a:t>
            </a:r>
            <a:r>
              <a:rPr lang="de-DE" altLang="de-DE" dirty="0"/>
              <a:t> </a:t>
            </a:r>
            <a:r>
              <a:rPr lang="de-DE" altLang="de-DE" dirty="0" err="1"/>
              <a:t>communication</a:t>
            </a:r>
            <a:r>
              <a:rPr lang="de-DE" altLang="de-DE" dirty="0"/>
              <a:t> in </a:t>
            </a:r>
            <a:r>
              <a:rPr lang="de-DE" altLang="de-DE" dirty="0" err="1"/>
              <a:t>the</a:t>
            </a:r>
            <a:r>
              <a:rPr lang="de-DE" altLang="de-DE" dirty="0"/>
              <a:t> immune </a:t>
            </a:r>
            <a:r>
              <a:rPr lang="de-DE" altLang="de-DE" dirty="0" err="1"/>
              <a:t>system</a:t>
            </a:r>
            <a:r>
              <a:rPr lang="de-DE" altLang="de-DE" dirty="0"/>
              <a:t>, </a:t>
            </a:r>
            <a:r>
              <a:rPr lang="de-DE" altLang="de-DE" dirty="0" err="1"/>
              <a:t>inflammation</a:t>
            </a:r>
            <a:r>
              <a:rPr lang="de-DE" altLang="de-DE" dirty="0"/>
              <a:t> </a:t>
            </a:r>
            <a:r>
              <a:rPr lang="de-DE" altLang="de-DE" dirty="0" err="1"/>
              <a:t>research</a:t>
            </a:r>
            <a:r>
              <a:rPr lang="de-DE" altLang="de-DE" dirty="0"/>
              <a:t>, </a:t>
            </a:r>
            <a:r>
              <a:rPr lang="de-DE" altLang="de-DE" dirty="0" err="1"/>
              <a:t>development</a:t>
            </a:r>
            <a:r>
              <a:rPr lang="de-DE" altLang="de-DE" dirty="0"/>
              <a:t>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new</a:t>
            </a:r>
            <a:r>
              <a:rPr lang="de-DE" altLang="de-DE" dirty="0"/>
              <a:t> </a:t>
            </a:r>
            <a:r>
              <a:rPr lang="de-DE" altLang="de-DE" dirty="0" err="1"/>
              <a:t>therapies</a:t>
            </a:r>
            <a:r>
              <a:rPr lang="de-DE" altLang="de-DE" dirty="0"/>
              <a:t>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7B003F"/>
                </a:solidFill>
              </a:rPr>
              <a:t>Participants</a:t>
            </a:r>
            <a:r>
              <a:rPr lang="de-DE" dirty="0">
                <a:solidFill>
                  <a:srgbClr val="7B003F"/>
                </a:solidFill>
              </a:rPr>
              <a:t>:</a:t>
            </a:r>
          </a:p>
          <a:p>
            <a:r>
              <a:rPr lang="de-DE" dirty="0"/>
              <a:t>Otto von Guericke University Magdeburg</a:t>
            </a:r>
          </a:p>
          <a:p>
            <a:r>
              <a:rPr lang="de-DE" dirty="0"/>
              <a:t>Max Planck Institute </a:t>
            </a:r>
            <a:r>
              <a:rPr lang="de-DE" dirty="0" err="1"/>
              <a:t>for</a:t>
            </a:r>
            <a:r>
              <a:rPr lang="de-DE" dirty="0"/>
              <a:t> Dynamics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Complex</a:t>
            </a:r>
            <a:r>
              <a:rPr lang="de-DE" dirty="0"/>
              <a:t> Systems Magdeburg</a:t>
            </a:r>
          </a:p>
          <a:p>
            <a:r>
              <a:rPr lang="de-DE" dirty="0"/>
              <a:t>Helmholtz </a:t>
            </a:r>
            <a:r>
              <a:rPr lang="de-DE" dirty="0" err="1"/>
              <a:t>Centre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Infection</a:t>
            </a:r>
            <a:r>
              <a:rPr lang="de-DE" dirty="0"/>
              <a:t> Research Braunschweig (HZI)</a:t>
            </a:r>
          </a:p>
          <a:p>
            <a:r>
              <a:rPr lang="de-DE" dirty="0"/>
              <a:t>Leibniz Institute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Neurobiology</a:t>
            </a:r>
            <a:r>
              <a:rPr lang="de-DE" dirty="0"/>
              <a:t> Magdeburg (LIN)</a:t>
            </a:r>
          </a:p>
          <a:p>
            <a:r>
              <a:rPr lang="de-DE" dirty="0"/>
              <a:t>German </a:t>
            </a:r>
            <a:r>
              <a:rPr lang="de-DE" dirty="0" err="1"/>
              <a:t>Centre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Neurodegenerative </a:t>
            </a:r>
            <a:r>
              <a:rPr lang="de-DE" dirty="0" err="1"/>
              <a:t>Diseases</a:t>
            </a:r>
            <a:r>
              <a:rPr lang="de-DE" dirty="0"/>
              <a:t> (DZNE)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dirty="0" err="1">
                <a:latin typeface="Lucida Sans Unicode" pitchFamily="34" charset="0"/>
              </a:rPr>
              <a:t>Health</a:t>
            </a:r>
            <a:r>
              <a:rPr lang="de-DE" dirty="0">
                <a:latin typeface="Lucida Sans Unicode" pitchFamily="34" charset="0"/>
              </a:rPr>
              <a:t> Campus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05549589"/>
      </p:ext>
    </p:extLst>
  </p:cSld>
  <p:clrMapOvr>
    <a:masterClrMapping/>
  </p:clrMapOvr>
  <p:transition spd="slow" advClick="0" advTm="4000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5637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 </a:t>
            </a:r>
            <a:r>
              <a:rPr lang="de-DE" dirty="0" err="1">
                <a:solidFill>
                  <a:srgbClr val="7B003F"/>
                </a:solidFill>
              </a:rPr>
              <a:t>research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focus</a:t>
            </a:r>
            <a:r>
              <a:rPr lang="de-DE" dirty="0">
                <a:solidFill>
                  <a:srgbClr val="7B003F"/>
                </a:solidFill>
              </a:rPr>
              <a:t> at </a:t>
            </a:r>
            <a:r>
              <a:rPr lang="de-DE" dirty="0" err="1">
                <a:solidFill>
                  <a:srgbClr val="7B003F"/>
                </a:solidFill>
              </a:rPr>
              <a:t>the</a:t>
            </a:r>
            <a:r>
              <a:rPr lang="de-DE" dirty="0">
                <a:solidFill>
                  <a:srgbClr val="7B003F"/>
                </a:solidFill>
              </a:rPr>
              <a:t> University </a:t>
            </a:r>
            <a:r>
              <a:rPr lang="de-DE" dirty="0" err="1">
                <a:solidFill>
                  <a:srgbClr val="7B003F"/>
                </a:solidFill>
              </a:rPr>
              <a:t>of</a:t>
            </a:r>
            <a:r>
              <a:rPr lang="de-DE" dirty="0">
                <a:solidFill>
                  <a:srgbClr val="7B003F"/>
                </a:solidFill>
              </a:rPr>
              <a:t> Magdeburg</a:t>
            </a:r>
          </a:p>
          <a:p>
            <a:r>
              <a:rPr lang="de-DE" altLang="de-DE" dirty="0" err="1"/>
              <a:t>Particle</a:t>
            </a:r>
            <a:r>
              <a:rPr lang="de-DE" altLang="de-DE" dirty="0"/>
              <a:t> </a:t>
            </a:r>
            <a:r>
              <a:rPr lang="de-DE" altLang="de-DE" dirty="0" err="1"/>
              <a:t>technology</a:t>
            </a:r>
            <a:r>
              <a:rPr lang="de-DE" altLang="de-DE" dirty="0"/>
              <a:t> </a:t>
            </a:r>
            <a:r>
              <a:rPr lang="de-DE" altLang="de-DE" dirty="0" err="1"/>
              <a:t>for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precision</a:t>
            </a:r>
            <a:r>
              <a:rPr lang="de-DE" altLang="de-DE" dirty="0"/>
              <a:t> </a:t>
            </a:r>
            <a:r>
              <a:rPr lang="de-DE" altLang="de-DE" dirty="0" err="1"/>
              <a:t>manufacture</a:t>
            </a:r>
            <a:r>
              <a:rPr lang="de-DE" altLang="de-DE" dirty="0"/>
              <a:t>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materials</a:t>
            </a:r>
            <a:r>
              <a:rPr lang="de-DE" altLang="de-DE" dirty="0"/>
              <a:t> </a:t>
            </a:r>
            <a:r>
              <a:rPr lang="de-DE" altLang="de-DE" dirty="0" err="1"/>
              <a:t>for</a:t>
            </a:r>
            <a:r>
              <a:rPr lang="de-DE" altLang="de-DE" dirty="0"/>
              <a:t>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chemical</a:t>
            </a:r>
            <a:r>
              <a:rPr lang="de-DE" altLang="de-DE" dirty="0"/>
              <a:t>, </a:t>
            </a:r>
            <a:r>
              <a:rPr lang="de-DE" altLang="de-DE" dirty="0" err="1"/>
              <a:t>pharmaceutical</a:t>
            </a:r>
            <a:r>
              <a:rPr lang="de-DE" altLang="de-DE" dirty="0"/>
              <a:t>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food</a:t>
            </a:r>
            <a:r>
              <a:rPr lang="de-DE" altLang="de-DE" dirty="0"/>
              <a:t> </a:t>
            </a:r>
            <a:r>
              <a:rPr lang="de-DE" altLang="de-DE" dirty="0" err="1"/>
              <a:t>industries</a:t>
            </a:r>
            <a:r>
              <a:rPr lang="de-DE" altLang="de-DE" dirty="0"/>
              <a:t> </a:t>
            </a:r>
            <a:r>
              <a:rPr lang="de-DE" altLang="de-DE" dirty="0" err="1"/>
              <a:t>developed</a:t>
            </a:r>
            <a:r>
              <a:rPr lang="de-DE" altLang="de-DE" dirty="0"/>
              <a:t> at </a:t>
            </a:r>
            <a:r>
              <a:rPr lang="de-DE" altLang="de-DE" dirty="0" err="1"/>
              <a:t>the</a:t>
            </a:r>
            <a:r>
              <a:rPr lang="de-DE" altLang="de-DE" dirty="0"/>
              <a:t> </a:t>
            </a:r>
            <a:r>
              <a:rPr lang="de-DE" altLang="de-DE" dirty="0" err="1"/>
              <a:t>university</a:t>
            </a:r>
            <a:r>
              <a:rPr lang="de-DE" altLang="de-DE" dirty="0"/>
              <a:t> in </a:t>
            </a:r>
            <a:r>
              <a:rPr lang="de-DE" altLang="de-DE" dirty="0" err="1"/>
              <a:t>cooperation</a:t>
            </a:r>
            <a:r>
              <a:rPr lang="de-DE" altLang="de-DE" dirty="0"/>
              <a:t> </a:t>
            </a:r>
            <a:r>
              <a:rPr lang="de-DE" altLang="de-DE" dirty="0" err="1"/>
              <a:t>with</a:t>
            </a:r>
            <a:r>
              <a:rPr lang="de-DE" altLang="de-DE" dirty="0"/>
              <a:t> regional </a:t>
            </a:r>
            <a:r>
              <a:rPr lang="de-DE" altLang="de-DE" dirty="0" err="1"/>
              <a:t>companies</a:t>
            </a:r>
            <a:endParaRPr lang="de-DE" alt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7B003F"/>
                </a:solidFill>
              </a:rPr>
              <a:t>Participants</a:t>
            </a:r>
            <a:r>
              <a:rPr lang="de-DE" dirty="0">
                <a:solidFill>
                  <a:srgbClr val="7B003F"/>
                </a:solidFill>
              </a:rPr>
              <a:t>:</a:t>
            </a:r>
          </a:p>
          <a:p>
            <a:r>
              <a:rPr lang="de-DE" dirty="0"/>
              <a:t>Otto von Guericke University Magdeburg</a:t>
            </a:r>
          </a:p>
          <a:p>
            <a:r>
              <a:rPr lang="de-DE" dirty="0"/>
              <a:t>IPT Pergande GmbH-Gruppe</a:t>
            </a:r>
          </a:p>
          <a:p>
            <a:r>
              <a:rPr lang="de-DE" dirty="0"/>
              <a:t>Glatt Ingenieurtechnik GmbH</a:t>
            </a:r>
          </a:p>
          <a:p>
            <a:r>
              <a:rPr lang="de-DE" dirty="0"/>
              <a:t>Fraunhofer Institute </a:t>
            </a:r>
            <a:r>
              <a:rPr lang="de-DE" dirty="0" err="1"/>
              <a:t>for</a:t>
            </a:r>
            <a:r>
              <a:rPr lang="de-DE" dirty="0"/>
              <a:t> Factory Operation </a:t>
            </a:r>
            <a:r>
              <a:rPr lang="de-DE" dirty="0" err="1"/>
              <a:t>and</a:t>
            </a:r>
            <a:r>
              <a:rPr lang="de-DE" dirty="0"/>
              <a:t> Automation IFF 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3419"/>
            <a:ext cx="6373321" cy="257175"/>
          </a:xfrm>
        </p:spPr>
        <p:txBody>
          <a:bodyPr/>
          <a:lstStyle/>
          <a:p>
            <a:r>
              <a:rPr lang="de-DE" altLang="de-DE" dirty="0" err="1">
                <a:latin typeface="Lucida Sans Unicode" pitchFamily="34" charset="0"/>
              </a:rPr>
              <a:t>Fluidised</a:t>
            </a:r>
            <a:r>
              <a:rPr lang="de-DE" altLang="de-DE" dirty="0">
                <a:latin typeface="Lucida Sans Unicode" pitchFamily="34" charset="0"/>
              </a:rPr>
              <a:t> </a:t>
            </a:r>
            <a:r>
              <a:rPr lang="de-DE" altLang="de-DE" dirty="0" err="1">
                <a:latin typeface="Lucida Sans Unicode" pitchFamily="34" charset="0"/>
              </a:rPr>
              <a:t>Bed</a:t>
            </a:r>
            <a:r>
              <a:rPr lang="de-DE" altLang="de-DE" dirty="0">
                <a:latin typeface="Lucida Sans Unicode" pitchFamily="34" charset="0"/>
              </a:rPr>
              <a:t> Technology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271448"/>
      </p:ext>
    </p:extLst>
  </p:cSld>
  <p:clrMapOvr>
    <a:masterClrMapping/>
  </p:clrMapOvr>
  <p:transition spd="slow" advClick="0" advTm="4000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 </a:t>
            </a:r>
            <a:r>
              <a:rPr lang="de-DE" dirty="0" err="1">
                <a:solidFill>
                  <a:srgbClr val="7B003F"/>
                </a:solidFill>
              </a:rPr>
              <a:t>research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focus</a:t>
            </a:r>
            <a:r>
              <a:rPr lang="de-DE" dirty="0">
                <a:solidFill>
                  <a:srgbClr val="7B003F"/>
                </a:solidFill>
              </a:rPr>
              <a:t> at </a:t>
            </a:r>
            <a:r>
              <a:rPr lang="de-DE" dirty="0" err="1">
                <a:solidFill>
                  <a:srgbClr val="7B003F"/>
                </a:solidFill>
              </a:rPr>
              <a:t>the</a:t>
            </a:r>
            <a:r>
              <a:rPr lang="de-DE" dirty="0">
                <a:solidFill>
                  <a:srgbClr val="7B003F"/>
                </a:solidFill>
              </a:rPr>
              <a:t> University </a:t>
            </a:r>
            <a:r>
              <a:rPr lang="de-DE" dirty="0" err="1">
                <a:solidFill>
                  <a:srgbClr val="7B003F"/>
                </a:solidFill>
              </a:rPr>
              <a:t>of</a:t>
            </a:r>
            <a:r>
              <a:rPr lang="de-DE" dirty="0">
                <a:solidFill>
                  <a:srgbClr val="7B003F"/>
                </a:solidFill>
              </a:rPr>
              <a:t> Magdeburg</a:t>
            </a:r>
          </a:p>
          <a:p>
            <a:r>
              <a:rPr lang="de-DE" altLang="de-DE" dirty="0"/>
              <a:t>Development </a:t>
            </a:r>
            <a:r>
              <a:rPr lang="de-DE" altLang="de-DE" dirty="0" err="1"/>
              <a:t>of</a:t>
            </a:r>
            <a:r>
              <a:rPr lang="de-DE" altLang="de-DE" dirty="0"/>
              <a:t> innovative </a:t>
            </a:r>
            <a:r>
              <a:rPr lang="de-DE" altLang="de-DE" dirty="0" err="1"/>
              <a:t>engines</a:t>
            </a:r>
            <a:r>
              <a:rPr lang="de-DE" altLang="de-DE" dirty="0"/>
              <a:t>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drive</a:t>
            </a:r>
            <a:r>
              <a:rPr lang="de-DE" altLang="de-DE" dirty="0"/>
              <a:t> </a:t>
            </a:r>
            <a:r>
              <a:rPr lang="de-DE" altLang="de-DE" dirty="0" err="1"/>
              <a:t>systems</a:t>
            </a:r>
            <a:r>
              <a:rPr lang="de-DE" altLang="de-DE" dirty="0"/>
              <a:t>, such </a:t>
            </a:r>
            <a:r>
              <a:rPr lang="de-DE" altLang="de-DE" dirty="0" err="1"/>
              <a:t>as</a:t>
            </a:r>
            <a:r>
              <a:rPr lang="de-DE" altLang="de-DE" dirty="0"/>
              <a:t> </a:t>
            </a:r>
            <a:r>
              <a:rPr lang="de-DE" altLang="de-DE" dirty="0" err="1"/>
              <a:t>powertrain</a:t>
            </a:r>
            <a:r>
              <a:rPr lang="de-DE" altLang="de-DE" dirty="0"/>
              <a:t>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wheel</a:t>
            </a:r>
            <a:r>
              <a:rPr lang="de-DE" altLang="de-DE" dirty="0"/>
              <a:t> hub </a:t>
            </a:r>
            <a:r>
              <a:rPr lang="de-DE" altLang="de-DE" dirty="0" err="1"/>
              <a:t>engines</a:t>
            </a:r>
            <a:r>
              <a:rPr lang="de-DE" altLang="de-DE" dirty="0"/>
              <a:t>, </a:t>
            </a:r>
            <a:r>
              <a:rPr lang="de-DE" altLang="de-DE" dirty="0" err="1"/>
              <a:t>focus</a:t>
            </a:r>
            <a:r>
              <a:rPr lang="de-DE" altLang="de-DE" dirty="0"/>
              <a:t>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expertise</a:t>
            </a:r>
            <a:r>
              <a:rPr lang="de-DE" altLang="de-DE" dirty="0"/>
              <a:t> in </a:t>
            </a:r>
            <a:r>
              <a:rPr lang="de-DE" altLang="de-DE" dirty="0" err="1"/>
              <a:t>e-mobility</a:t>
            </a:r>
            <a:r>
              <a:rPr lang="de-DE" altLang="de-DE" dirty="0"/>
              <a:t> </a:t>
            </a:r>
            <a:br>
              <a:rPr lang="de-DE" dirty="0"/>
            </a:b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combustion</a:t>
            </a:r>
            <a:r>
              <a:rPr lang="de-DE" altLang="de-DE" dirty="0"/>
              <a:t> </a:t>
            </a:r>
            <a:r>
              <a:rPr lang="de-DE" altLang="de-DE" dirty="0" err="1"/>
              <a:t>engines</a:t>
            </a:r>
            <a:endParaRPr lang="de-DE" alt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7B003F"/>
                </a:solidFill>
              </a:rPr>
              <a:t>Participants</a:t>
            </a:r>
            <a:r>
              <a:rPr lang="de-DE" dirty="0">
                <a:solidFill>
                  <a:srgbClr val="7B003F"/>
                </a:solidFill>
              </a:rPr>
              <a:t>:</a:t>
            </a:r>
          </a:p>
          <a:p>
            <a:r>
              <a:rPr lang="de-DE" dirty="0"/>
              <a:t>Otto von Guericke University Magdeburg</a:t>
            </a:r>
          </a:p>
          <a:p>
            <a:r>
              <a:rPr lang="de-DE" dirty="0"/>
              <a:t>Institute </a:t>
            </a:r>
            <a:r>
              <a:rPr lang="de-DE" dirty="0" err="1"/>
              <a:t>of</a:t>
            </a:r>
            <a:r>
              <a:rPr lang="de-DE" dirty="0"/>
              <a:t> Automotive Expertise IKAM</a:t>
            </a:r>
          </a:p>
          <a:p>
            <a:r>
              <a:rPr lang="de-DE" dirty="0"/>
              <a:t>MAHREG Automotive</a:t>
            </a:r>
          </a:p>
          <a:p>
            <a:r>
              <a:rPr lang="de-DE" dirty="0"/>
              <a:t>Fraunhofer Institute </a:t>
            </a:r>
            <a:r>
              <a:rPr lang="de-DE" dirty="0" err="1"/>
              <a:t>for</a:t>
            </a:r>
            <a:r>
              <a:rPr lang="de-DE" dirty="0"/>
              <a:t> Factory Operation </a:t>
            </a:r>
            <a:r>
              <a:rPr lang="de-DE" dirty="0" err="1"/>
              <a:t>and</a:t>
            </a:r>
            <a:r>
              <a:rPr lang="de-DE" dirty="0"/>
              <a:t> Automation IFF</a:t>
            </a:r>
          </a:p>
          <a:p>
            <a:r>
              <a:rPr lang="de-DE" dirty="0"/>
              <a:t>Institute </a:t>
            </a:r>
            <a:r>
              <a:rPr lang="de-DE" dirty="0" err="1"/>
              <a:t>for</a:t>
            </a:r>
            <a:r>
              <a:rPr lang="de-DE" dirty="0"/>
              <a:t> Automation </a:t>
            </a:r>
            <a:r>
              <a:rPr lang="de-DE" dirty="0" err="1"/>
              <a:t>and</a:t>
            </a:r>
            <a:r>
              <a:rPr lang="de-DE" dirty="0"/>
              <a:t> Communication </a:t>
            </a:r>
            <a:r>
              <a:rPr lang="de-DE" dirty="0" err="1"/>
              <a:t>ifak</a:t>
            </a:r>
            <a:r>
              <a:rPr lang="de-DE" dirty="0"/>
              <a:t> e.V.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Automotive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7980337"/>
      </p:ext>
    </p:extLst>
  </p:cSld>
  <p:clrMapOvr>
    <a:masterClrMapping/>
  </p:clrMapOvr>
  <p:transition spd="slow" advClick="0" advTm="4000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 </a:t>
            </a:r>
            <a:r>
              <a:rPr lang="de-DE" dirty="0" err="1">
                <a:solidFill>
                  <a:srgbClr val="7B003F"/>
                </a:solidFill>
              </a:rPr>
              <a:t>research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focus</a:t>
            </a:r>
            <a:r>
              <a:rPr lang="de-DE" dirty="0">
                <a:solidFill>
                  <a:srgbClr val="7B003F"/>
                </a:solidFill>
              </a:rPr>
              <a:t> at </a:t>
            </a:r>
            <a:r>
              <a:rPr lang="de-DE" dirty="0" err="1">
                <a:solidFill>
                  <a:srgbClr val="7B003F"/>
                </a:solidFill>
              </a:rPr>
              <a:t>the</a:t>
            </a:r>
            <a:r>
              <a:rPr lang="de-DE" dirty="0">
                <a:solidFill>
                  <a:srgbClr val="7B003F"/>
                </a:solidFill>
              </a:rPr>
              <a:t> University </a:t>
            </a:r>
            <a:r>
              <a:rPr lang="de-DE" dirty="0" err="1">
                <a:solidFill>
                  <a:srgbClr val="7B003F"/>
                </a:solidFill>
              </a:rPr>
              <a:t>of</a:t>
            </a:r>
            <a:r>
              <a:rPr lang="de-DE" dirty="0">
                <a:solidFill>
                  <a:srgbClr val="7B003F"/>
                </a:solidFill>
              </a:rPr>
              <a:t> Magdeburg</a:t>
            </a:r>
          </a:p>
          <a:p>
            <a:r>
              <a:rPr lang="de-DE" dirty="0"/>
              <a:t>Search </a:t>
            </a:r>
            <a:r>
              <a:rPr lang="de-DE" dirty="0" err="1"/>
              <a:t>for</a:t>
            </a:r>
            <a:r>
              <a:rPr lang="de-DE" dirty="0"/>
              <a:t> innovative </a:t>
            </a:r>
            <a:r>
              <a:rPr lang="de-DE" dirty="0" err="1"/>
              <a:t>technologies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control</a:t>
            </a:r>
            <a:r>
              <a:rPr lang="de-DE" dirty="0"/>
              <a:t>, </a:t>
            </a:r>
            <a:r>
              <a:rPr lang="de-DE" dirty="0" err="1"/>
              <a:t>distribution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storage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wind </a:t>
            </a:r>
            <a:r>
              <a:rPr lang="de-DE" dirty="0" err="1"/>
              <a:t>energy</a:t>
            </a:r>
            <a:r>
              <a:rPr lang="de-DE" dirty="0"/>
              <a:t>, hydropower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biomass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7B003F"/>
                </a:solidFill>
              </a:rPr>
              <a:t>Participants</a:t>
            </a:r>
            <a:r>
              <a:rPr lang="de-DE" dirty="0">
                <a:solidFill>
                  <a:srgbClr val="7B003F"/>
                </a:solidFill>
              </a:rPr>
              <a:t>:</a:t>
            </a:r>
          </a:p>
          <a:p>
            <a:r>
              <a:rPr lang="de-DE" dirty="0"/>
              <a:t>Otto von Guericke University Magdeburg</a:t>
            </a:r>
          </a:p>
          <a:p>
            <a:r>
              <a:rPr lang="de-DE" dirty="0"/>
              <a:t>Fraunhofer Institute </a:t>
            </a:r>
            <a:r>
              <a:rPr lang="de-DE" dirty="0" err="1"/>
              <a:t>for</a:t>
            </a:r>
            <a:r>
              <a:rPr lang="de-DE" dirty="0"/>
              <a:t> Factory Operation </a:t>
            </a:r>
            <a:r>
              <a:rPr lang="de-DE" dirty="0" err="1"/>
              <a:t>and</a:t>
            </a:r>
            <a:r>
              <a:rPr lang="de-DE" dirty="0"/>
              <a:t> Automation IFF</a:t>
            </a:r>
          </a:p>
          <a:p>
            <a:r>
              <a:rPr lang="de-DE" dirty="0"/>
              <a:t>Max Planck Institute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Dynamics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Complex</a:t>
            </a:r>
            <a:r>
              <a:rPr lang="de-DE" dirty="0"/>
              <a:t> Technical Systems</a:t>
            </a:r>
          </a:p>
          <a:p>
            <a:r>
              <a:rPr lang="de-DE" dirty="0"/>
              <a:t>Ilmenau University </a:t>
            </a:r>
            <a:r>
              <a:rPr lang="de-DE" dirty="0" err="1"/>
              <a:t>of</a:t>
            </a:r>
            <a:r>
              <a:rPr lang="de-DE" dirty="0"/>
              <a:t> Technology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universities</a:t>
            </a:r>
            <a:r>
              <a:rPr lang="de-DE" dirty="0"/>
              <a:t> </a:t>
            </a:r>
          </a:p>
          <a:p>
            <a:r>
              <a:rPr lang="de-DE" dirty="0"/>
              <a:t>Siemens AG</a:t>
            </a:r>
          </a:p>
          <a:p>
            <a:r>
              <a:rPr lang="de-DE" dirty="0"/>
              <a:t>Avacon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other</a:t>
            </a:r>
            <a:r>
              <a:rPr lang="de-DE" dirty="0"/>
              <a:t> </a:t>
            </a:r>
            <a:r>
              <a:rPr lang="de-DE" dirty="0" err="1"/>
              <a:t>partners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altLang="de-DE" dirty="0" err="1">
                <a:latin typeface="Lucida Sans Unicode" pitchFamily="34" charset="0"/>
              </a:rPr>
              <a:t>Renewable</a:t>
            </a:r>
            <a:r>
              <a:rPr lang="de-DE" altLang="de-DE" dirty="0">
                <a:latin typeface="Lucida Sans Unicode" pitchFamily="34" charset="0"/>
              </a:rPr>
              <a:t> </a:t>
            </a:r>
            <a:r>
              <a:rPr lang="de-DE" altLang="de-DE" dirty="0" err="1">
                <a:latin typeface="Lucida Sans Unicode" pitchFamily="34" charset="0"/>
              </a:rPr>
              <a:t>Energies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423518"/>
      </p:ext>
    </p:extLst>
  </p:cSld>
  <p:clrMapOvr>
    <a:masterClrMapping/>
  </p:clrMapOvr>
  <p:transition spd="slow" advClick="0" advTm="4000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 </a:t>
            </a:r>
            <a:r>
              <a:rPr lang="de-DE" dirty="0" err="1">
                <a:solidFill>
                  <a:srgbClr val="7B003F"/>
                </a:solidFill>
              </a:rPr>
              <a:t>research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focus</a:t>
            </a:r>
            <a:r>
              <a:rPr lang="de-DE" dirty="0">
                <a:solidFill>
                  <a:srgbClr val="7B003F"/>
                </a:solidFill>
              </a:rPr>
              <a:t> at </a:t>
            </a:r>
            <a:r>
              <a:rPr lang="de-DE" dirty="0" err="1">
                <a:solidFill>
                  <a:srgbClr val="7B003F"/>
                </a:solidFill>
              </a:rPr>
              <a:t>the</a:t>
            </a:r>
            <a:r>
              <a:rPr lang="de-DE" dirty="0">
                <a:solidFill>
                  <a:srgbClr val="7B003F"/>
                </a:solidFill>
              </a:rPr>
              <a:t> University </a:t>
            </a:r>
            <a:r>
              <a:rPr lang="de-DE" dirty="0" err="1">
                <a:solidFill>
                  <a:srgbClr val="7B003F"/>
                </a:solidFill>
              </a:rPr>
              <a:t>of</a:t>
            </a:r>
            <a:r>
              <a:rPr lang="de-DE" dirty="0">
                <a:solidFill>
                  <a:srgbClr val="7B003F"/>
                </a:solidFill>
              </a:rPr>
              <a:t> Magdeburg</a:t>
            </a:r>
          </a:p>
          <a:p>
            <a:pPr lvl="0"/>
            <a:r>
              <a:rPr lang="de-DE" dirty="0"/>
              <a:t>Research, </a:t>
            </a:r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networking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digital </a:t>
            </a:r>
            <a:r>
              <a:rPr lang="de-DE" dirty="0" err="1"/>
              <a:t>engineering</a:t>
            </a:r>
            <a:r>
              <a:rPr lang="de-DE" dirty="0"/>
              <a:t>,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concepts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robotics</a:t>
            </a:r>
            <a:r>
              <a:rPr lang="de-DE" dirty="0"/>
              <a:t>, </a:t>
            </a:r>
            <a:r>
              <a:rPr lang="de-DE" dirty="0" err="1"/>
              <a:t>electromobility</a:t>
            </a:r>
            <a:r>
              <a:rPr lang="de-DE" dirty="0"/>
              <a:t>, </a:t>
            </a:r>
            <a:r>
              <a:rPr lang="de-DE" dirty="0" err="1"/>
              <a:t>industry</a:t>
            </a:r>
            <a:r>
              <a:rPr lang="de-DE" dirty="0"/>
              <a:t> 4.0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product</a:t>
            </a:r>
            <a:r>
              <a:rPr lang="de-DE" dirty="0"/>
              <a:t> design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7B003F"/>
                </a:solidFill>
              </a:rPr>
              <a:t>Participants</a:t>
            </a:r>
            <a:r>
              <a:rPr lang="de-DE" dirty="0">
                <a:solidFill>
                  <a:srgbClr val="7B003F"/>
                </a:solidFill>
              </a:rPr>
              <a:t>:</a:t>
            </a:r>
          </a:p>
          <a:p>
            <a:r>
              <a:rPr lang="de-DE" dirty="0"/>
              <a:t>Otto von Guericke University Magdeburg</a:t>
            </a:r>
          </a:p>
          <a:p>
            <a:r>
              <a:rPr lang="de-DE" dirty="0"/>
              <a:t>Fraunhofer Institute </a:t>
            </a:r>
            <a:r>
              <a:rPr lang="de-DE" dirty="0" err="1"/>
              <a:t>for</a:t>
            </a:r>
            <a:r>
              <a:rPr lang="de-DE" dirty="0"/>
              <a:t> Factory Operation </a:t>
            </a:r>
            <a:r>
              <a:rPr lang="de-DE" dirty="0" err="1"/>
              <a:t>and</a:t>
            </a:r>
            <a:r>
              <a:rPr lang="de-DE" dirty="0"/>
              <a:t> Automation IFF</a:t>
            </a:r>
          </a:p>
          <a:p>
            <a:r>
              <a:rPr lang="de-DE" dirty="0"/>
              <a:t>Institute </a:t>
            </a:r>
            <a:r>
              <a:rPr lang="de-DE" dirty="0" err="1"/>
              <a:t>for</a:t>
            </a:r>
            <a:r>
              <a:rPr lang="de-DE" dirty="0"/>
              <a:t> Automation </a:t>
            </a:r>
            <a:r>
              <a:rPr lang="de-DE" dirty="0" err="1"/>
              <a:t>and</a:t>
            </a:r>
            <a:r>
              <a:rPr lang="de-DE" dirty="0"/>
              <a:t> Communication </a:t>
            </a:r>
            <a:r>
              <a:rPr lang="de-DE" dirty="0" err="1"/>
              <a:t>ifak</a:t>
            </a:r>
            <a:r>
              <a:rPr lang="de-DE" dirty="0"/>
              <a:t> e.V.</a:t>
            </a:r>
          </a:p>
          <a:p>
            <a:r>
              <a:rPr lang="de-DE" dirty="0"/>
              <a:t>International Business Machines Corporation IBM</a:t>
            </a:r>
          </a:p>
          <a:p>
            <a:r>
              <a:rPr lang="de-DE" dirty="0"/>
              <a:t>SAP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Digital Engineering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20996810"/>
      </p:ext>
    </p:extLst>
  </p:cSld>
  <p:clrMapOvr>
    <a:masterClrMapping/>
  </p:clrMapOvr>
  <p:transition spd="slow" advClick="0" advTm="4000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4" y="514350"/>
            <a:ext cx="6156722" cy="287411"/>
          </a:xfrm>
        </p:spPr>
        <p:txBody>
          <a:bodyPr/>
          <a:lstStyle/>
          <a:p>
            <a:r>
              <a:rPr lang="de-DE" dirty="0"/>
              <a:t>Third </a:t>
            </a:r>
            <a:r>
              <a:rPr lang="de-DE" dirty="0" err="1"/>
              <a:t>Misson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2578410"/>
          </a:xfrm>
        </p:spPr>
        <p:txBody>
          <a:bodyPr/>
          <a:lstStyle/>
          <a:p>
            <a:pPr marL="0" indent="0" algn="ctr">
              <a:lnSpc>
                <a:spcPct val="100000"/>
              </a:lnSpc>
              <a:buNone/>
            </a:pPr>
            <a:r>
              <a:rPr lang="de-DE" altLang="de-DE" sz="1350" dirty="0" err="1">
                <a:solidFill>
                  <a:schemeClr val="bg2">
                    <a:lumMod val="90000"/>
                  </a:schemeClr>
                </a:solidFill>
              </a:rPr>
              <a:t>To</a:t>
            </a:r>
            <a:r>
              <a:rPr lang="de-DE" altLang="de-DE" sz="135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altLang="de-DE" sz="1350" dirty="0" err="1">
                <a:solidFill>
                  <a:schemeClr val="bg2">
                    <a:lumMod val="90000"/>
                  </a:schemeClr>
                </a:solidFill>
              </a:rPr>
              <a:t>shape</a:t>
            </a:r>
            <a:r>
              <a:rPr lang="de-DE" altLang="de-DE" sz="135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altLang="de-DE" sz="1350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altLang="de-DE" sz="135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altLang="de-DE" sz="1350" dirty="0" err="1">
                <a:solidFill>
                  <a:schemeClr val="bg2">
                    <a:lumMod val="90000"/>
                  </a:schemeClr>
                </a:solidFill>
              </a:rPr>
              <a:t>cultural</a:t>
            </a:r>
            <a:r>
              <a:rPr lang="de-DE" altLang="de-DE" sz="135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altLang="de-DE" sz="1350" dirty="0" err="1">
                <a:solidFill>
                  <a:schemeClr val="bg2">
                    <a:lumMod val="90000"/>
                  </a:schemeClr>
                </a:solidFill>
              </a:rPr>
              <a:t>and</a:t>
            </a:r>
            <a:r>
              <a:rPr lang="de-DE" altLang="de-DE" sz="135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altLang="de-DE" sz="1350" dirty="0" err="1">
                <a:solidFill>
                  <a:schemeClr val="bg2">
                    <a:lumMod val="90000"/>
                  </a:schemeClr>
                </a:solidFill>
              </a:rPr>
              <a:t>social</a:t>
            </a:r>
            <a:r>
              <a:rPr lang="de-DE" altLang="de-DE" sz="135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altLang="de-DE" sz="1350" dirty="0" err="1">
                <a:solidFill>
                  <a:schemeClr val="bg2">
                    <a:lumMod val="90000"/>
                  </a:schemeClr>
                </a:solidFill>
              </a:rPr>
              <a:t>life</a:t>
            </a:r>
            <a:r>
              <a:rPr lang="de-DE" altLang="de-DE" sz="1350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altLang="de-DE" sz="825" dirty="0">
                <a:solidFill>
                  <a:schemeClr val="bg2">
                    <a:lumMod val="90000"/>
                  </a:schemeClr>
                </a:solidFill>
              </a:rPr>
              <a:t>in </a:t>
            </a:r>
            <a:r>
              <a:rPr lang="de-DE" altLang="de-DE" sz="825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altLang="de-DE" sz="825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altLang="de-DE" sz="825" dirty="0" err="1">
                <a:solidFill>
                  <a:schemeClr val="bg2">
                    <a:lumMod val="90000"/>
                  </a:schemeClr>
                </a:solidFill>
              </a:rPr>
              <a:t>region</a:t>
            </a:r>
            <a:endParaRPr lang="de-DE" altLang="de-DE" sz="825" dirty="0">
              <a:solidFill>
                <a:schemeClr val="bg2">
                  <a:lumMod val="90000"/>
                </a:schemeClr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450" dirty="0">
                <a:solidFill>
                  <a:schemeClr val="bg2">
                    <a:lumMod val="90000"/>
                  </a:schemeClr>
                </a:solidFill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825" dirty="0" err="1">
                <a:latin typeface="Lucida Sans Unicode" pitchFamily="34" charset="0"/>
              </a:rPr>
              <a:t>To</a:t>
            </a:r>
            <a:r>
              <a:rPr lang="de-DE" altLang="de-DE" sz="825" dirty="0">
                <a:latin typeface="Lucida Sans Unicode" pitchFamily="34" charset="0"/>
              </a:rPr>
              <a:t> </a:t>
            </a:r>
            <a:r>
              <a:rPr lang="de-DE" altLang="de-DE" sz="825" dirty="0" err="1">
                <a:latin typeface="Lucida Sans Unicode" pitchFamily="34" charset="0"/>
              </a:rPr>
              <a:t>make</a:t>
            </a:r>
            <a:r>
              <a:rPr lang="de-DE" altLang="de-DE" sz="825" dirty="0">
                <a:latin typeface="Lucida Sans Unicode" pitchFamily="34" charset="0"/>
              </a:rPr>
              <a:t> a </a:t>
            </a:r>
            <a:r>
              <a:rPr lang="de-DE" altLang="de-DE" sz="825" dirty="0" err="1">
                <a:latin typeface="Lucida Sans Unicode" pitchFamily="34" charset="0"/>
              </a:rPr>
              <a:t>contribution</a:t>
            </a:r>
            <a:r>
              <a:rPr lang="de-DE" altLang="de-DE" sz="825" dirty="0">
                <a:latin typeface="Lucida Sans Unicode" pitchFamily="34" charset="0"/>
              </a:rPr>
              <a:t> </a:t>
            </a:r>
            <a:r>
              <a:rPr lang="de-DE" altLang="de-DE" sz="825" dirty="0" err="1">
                <a:latin typeface="Lucida Sans Unicode" pitchFamily="34" charset="0"/>
              </a:rPr>
              <a:t>to</a:t>
            </a:r>
            <a:r>
              <a:rPr lang="de-DE" altLang="de-DE" sz="825" dirty="0">
                <a:latin typeface="Lucida Sans Unicode" pitchFamily="34" charset="0"/>
              </a:rPr>
              <a:t> </a:t>
            </a:r>
            <a:r>
              <a:rPr lang="de-DE" altLang="de-DE" sz="1350" dirty="0" err="1">
                <a:latin typeface="Lucida Sans Unicode" pitchFamily="34" charset="0"/>
              </a:rPr>
              <a:t>securing</a:t>
            </a:r>
            <a:r>
              <a:rPr lang="de-DE" altLang="de-DE" sz="1350" dirty="0">
                <a:latin typeface="Lucida Sans Unicode" pitchFamily="34" charset="0"/>
              </a:rPr>
              <a:t> </a:t>
            </a:r>
            <a:r>
              <a:rPr lang="de-DE" altLang="de-DE" sz="1350" dirty="0" err="1">
                <a:latin typeface="Lucida Sans Unicode" pitchFamily="34" charset="0"/>
              </a:rPr>
              <a:t>the</a:t>
            </a:r>
            <a:r>
              <a:rPr lang="de-DE" altLang="de-DE" sz="1350" dirty="0">
                <a:latin typeface="Lucida Sans Unicode" pitchFamily="34" charset="0"/>
              </a:rPr>
              <a:t> </a:t>
            </a:r>
            <a:r>
              <a:rPr lang="de-DE" altLang="de-DE" sz="1350" dirty="0" err="1">
                <a:latin typeface="Lucida Sans Unicode" pitchFamily="34" charset="0"/>
              </a:rPr>
              <a:t>supply</a:t>
            </a:r>
            <a:r>
              <a:rPr lang="de-DE" altLang="de-DE" sz="1350" dirty="0">
                <a:latin typeface="Lucida Sans Unicode" pitchFamily="34" charset="0"/>
              </a:rPr>
              <a:t> </a:t>
            </a:r>
            <a:r>
              <a:rPr lang="de-DE" altLang="de-DE" sz="1350" dirty="0" err="1">
                <a:latin typeface="Lucida Sans Unicode" pitchFamily="34" charset="0"/>
              </a:rPr>
              <a:t>of</a:t>
            </a:r>
            <a:r>
              <a:rPr lang="de-DE" altLang="de-DE" sz="1350" dirty="0">
                <a:latin typeface="Lucida Sans Unicode" pitchFamily="34" charset="0"/>
              </a:rPr>
              <a:t> </a:t>
            </a:r>
            <a:r>
              <a:rPr lang="de-DE" altLang="de-DE" sz="1350" dirty="0" err="1">
                <a:latin typeface="Lucida Sans Unicode" pitchFamily="34" charset="0"/>
              </a:rPr>
              <a:t>skilled</a:t>
            </a:r>
            <a:r>
              <a:rPr lang="de-DE" altLang="de-DE" sz="1350" dirty="0">
                <a:latin typeface="Lucida Sans Unicode" pitchFamily="34" charset="0"/>
              </a:rPr>
              <a:t> </a:t>
            </a:r>
            <a:r>
              <a:rPr lang="de-DE" altLang="de-DE" sz="1350" dirty="0" err="1">
                <a:latin typeface="Lucida Sans Unicode" pitchFamily="34" charset="0"/>
              </a:rPr>
              <a:t>workers</a:t>
            </a:r>
            <a:r>
              <a:rPr lang="de-DE" altLang="de-DE" sz="1350" dirty="0">
                <a:latin typeface="Lucida Sans Unicode" pitchFamily="34" charset="0"/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825" dirty="0" err="1">
                <a:latin typeface="Lucida Sans Unicode" pitchFamily="34" charset="0"/>
              </a:rPr>
              <a:t>and</a:t>
            </a:r>
            <a:r>
              <a:rPr lang="de-DE" altLang="de-DE" sz="825" dirty="0">
                <a:latin typeface="Lucida Sans Unicode" pitchFamily="34" charset="0"/>
              </a:rPr>
              <a:t> </a:t>
            </a:r>
            <a:r>
              <a:rPr lang="de-DE" altLang="de-DE" sz="1350" dirty="0" err="1">
                <a:latin typeface="Lucida Sans Unicode" pitchFamily="34" charset="0"/>
              </a:rPr>
              <a:t>counteracting</a:t>
            </a:r>
            <a:r>
              <a:rPr lang="de-DE" altLang="de-DE" sz="1350" dirty="0">
                <a:latin typeface="Lucida Sans Unicode" pitchFamily="34" charset="0"/>
              </a:rPr>
              <a:t> </a:t>
            </a:r>
            <a:r>
              <a:rPr lang="de-DE" altLang="de-DE" sz="1350" dirty="0" err="1">
                <a:latin typeface="Lucida Sans Unicode" pitchFamily="34" charset="0"/>
              </a:rPr>
              <a:t>demographic</a:t>
            </a:r>
            <a:r>
              <a:rPr lang="de-DE" altLang="de-DE" sz="1350" dirty="0">
                <a:latin typeface="Lucida Sans Unicode" pitchFamily="34" charset="0"/>
              </a:rPr>
              <a:t> </a:t>
            </a:r>
            <a:r>
              <a:rPr lang="de-DE" altLang="de-DE" sz="1350" dirty="0" err="1">
                <a:latin typeface="Lucida Sans Unicode" pitchFamily="34" charset="0"/>
              </a:rPr>
              <a:t>change</a:t>
            </a:r>
            <a:endParaRPr lang="de-DE" altLang="de-DE" sz="1350" dirty="0">
              <a:latin typeface="Lucida Sans Unicode" pitchFamily="34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450" dirty="0"/>
              <a:t>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de-DE" altLang="de-DE" sz="1800" dirty="0">
                <a:solidFill>
                  <a:srgbClr val="EC007C"/>
                </a:solidFill>
              </a:rPr>
              <a:t>2,500 </a:t>
            </a:r>
            <a:r>
              <a:rPr lang="de-DE" altLang="de-DE" sz="1800" dirty="0" err="1">
                <a:solidFill>
                  <a:srgbClr val="EC007C"/>
                </a:solidFill>
              </a:rPr>
              <a:t>first</a:t>
            </a:r>
            <a:r>
              <a:rPr lang="de-DE" altLang="de-DE" sz="1800" dirty="0">
                <a:solidFill>
                  <a:srgbClr val="EC007C"/>
                </a:solidFill>
              </a:rPr>
              <a:t> </a:t>
            </a:r>
            <a:r>
              <a:rPr lang="de-DE" altLang="de-DE" sz="1800" dirty="0" err="1">
                <a:solidFill>
                  <a:srgbClr val="EC007C"/>
                </a:solidFill>
              </a:rPr>
              <a:t>semester</a:t>
            </a:r>
            <a:r>
              <a:rPr lang="de-DE" altLang="de-DE" sz="1800" dirty="0">
                <a:solidFill>
                  <a:srgbClr val="EC007C"/>
                </a:solidFill>
              </a:rPr>
              <a:t> </a:t>
            </a:r>
            <a:r>
              <a:rPr lang="de-DE" altLang="de-DE" sz="1800" dirty="0" err="1">
                <a:solidFill>
                  <a:srgbClr val="EC007C"/>
                </a:solidFill>
              </a:rPr>
              <a:t>students</a:t>
            </a:r>
            <a:r>
              <a:rPr lang="de-DE" altLang="de-DE" sz="1800" dirty="0">
                <a:solidFill>
                  <a:srgbClr val="EC007C"/>
                </a:solidFill>
              </a:rPr>
              <a:t>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de-DE" altLang="de-DE" sz="900" dirty="0" err="1">
                <a:solidFill>
                  <a:srgbClr val="EC007C"/>
                </a:solidFill>
              </a:rPr>
              <a:t>move</a:t>
            </a:r>
            <a:r>
              <a:rPr lang="de-DE" altLang="de-DE" sz="900" dirty="0">
                <a:solidFill>
                  <a:srgbClr val="EC007C"/>
                </a:solidFill>
              </a:rPr>
              <a:t> </a:t>
            </a:r>
            <a:r>
              <a:rPr lang="de-DE" altLang="de-DE" sz="900" dirty="0" err="1">
                <a:solidFill>
                  <a:srgbClr val="EC007C"/>
                </a:solidFill>
              </a:rPr>
              <a:t>to</a:t>
            </a:r>
            <a:r>
              <a:rPr lang="de-DE" altLang="de-DE" sz="900" dirty="0">
                <a:solidFill>
                  <a:srgbClr val="EC007C"/>
                </a:solidFill>
              </a:rPr>
              <a:t> </a:t>
            </a:r>
            <a:r>
              <a:rPr lang="de-DE" altLang="de-DE" sz="900" dirty="0" err="1">
                <a:solidFill>
                  <a:srgbClr val="EC007C"/>
                </a:solidFill>
              </a:rPr>
              <a:t>the</a:t>
            </a:r>
            <a:r>
              <a:rPr lang="de-DE" altLang="de-DE" sz="900" dirty="0">
                <a:solidFill>
                  <a:srgbClr val="EC007C"/>
                </a:solidFill>
              </a:rPr>
              <a:t> </a:t>
            </a:r>
            <a:r>
              <a:rPr lang="de-DE" altLang="de-DE" sz="900" dirty="0" err="1">
                <a:solidFill>
                  <a:srgbClr val="EC007C"/>
                </a:solidFill>
              </a:rPr>
              <a:t>state</a:t>
            </a:r>
            <a:r>
              <a:rPr lang="de-DE" altLang="de-DE" sz="900" dirty="0">
                <a:solidFill>
                  <a:srgbClr val="EC007C"/>
                </a:solidFill>
              </a:rPr>
              <a:t> </a:t>
            </a:r>
            <a:r>
              <a:rPr lang="de-DE" altLang="de-DE" sz="900" dirty="0" err="1">
                <a:solidFill>
                  <a:srgbClr val="EC007C"/>
                </a:solidFill>
              </a:rPr>
              <a:t>capital</a:t>
            </a:r>
            <a:r>
              <a:rPr lang="de-DE" altLang="de-DE" sz="900" dirty="0">
                <a:solidFill>
                  <a:srgbClr val="EC007C"/>
                </a:solidFill>
              </a:rPr>
              <a:t> </a:t>
            </a:r>
            <a:r>
              <a:rPr lang="de-DE" altLang="de-DE" sz="900" dirty="0" err="1">
                <a:solidFill>
                  <a:srgbClr val="EC007C"/>
                </a:solidFill>
              </a:rPr>
              <a:t>every</a:t>
            </a:r>
            <a:r>
              <a:rPr lang="de-DE" altLang="de-DE" sz="900" dirty="0">
                <a:solidFill>
                  <a:srgbClr val="EC007C"/>
                </a:solidFill>
              </a:rPr>
              <a:t> </a:t>
            </a:r>
            <a:r>
              <a:rPr lang="de-DE" altLang="de-DE" sz="900" dirty="0" err="1">
                <a:solidFill>
                  <a:srgbClr val="EC007C"/>
                </a:solidFill>
              </a:rPr>
              <a:t>year</a:t>
            </a:r>
            <a:r>
              <a:rPr lang="de-DE" altLang="de-DE" sz="900" dirty="0">
                <a:solidFill>
                  <a:srgbClr val="EC007C"/>
                </a:solidFill>
              </a:rPr>
              <a:t> </a:t>
            </a:r>
            <a:r>
              <a:rPr lang="de-DE" altLang="de-DE" sz="900" dirty="0" err="1">
                <a:solidFill>
                  <a:srgbClr val="EC007C"/>
                </a:solidFill>
              </a:rPr>
              <a:t>as</a:t>
            </a:r>
            <a:r>
              <a:rPr lang="de-DE" altLang="de-DE" sz="900" dirty="0">
                <a:solidFill>
                  <a:srgbClr val="EC007C"/>
                </a:solidFill>
              </a:rPr>
              <a:t> </a:t>
            </a:r>
            <a:r>
              <a:rPr lang="de-DE" altLang="de-DE" sz="900" dirty="0" err="1">
                <a:solidFill>
                  <a:srgbClr val="EC007C"/>
                </a:solidFill>
              </a:rPr>
              <a:t>new</a:t>
            </a:r>
            <a:r>
              <a:rPr lang="de-DE" altLang="de-DE" sz="900" dirty="0">
                <a:solidFill>
                  <a:srgbClr val="EC007C"/>
                </a:solidFill>
              </a:rPr>
              <a:t> </a:t>
            </a:r>
            <a:r>
              <a:rPr lang="de-DE" altLang="de-DE" sz="900" dirty="0" err="1">
                <a:solidFill>
                  <a:srgbClr val="EC007C"/>
                </a:solidFill>
              </a:rPr>
              <a:t>residents</a:t>
            </a:r>
            <a:endParaRPr lang="de-DE" altLang="de-DE" sz="900" dirty="0">
              <a:solidFill>
                <a:srgbClr val="EC007C"/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450" dirty="0">
                <a:latin typeface="Lucida Sans Unicode" pitchFamily="34" charset="0"/>
              </a:rPr>
              <a:t>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de-DE" altLang="de-DE" sz="1500" dirty="0" err="1">
                <a:latin typeface="Lucida Sans Unicode" pitchFamily="34" charset="0"/>
              </a:rPr>
              <a:t>Inspiring</a:t>
            </a:r>
            <a:r>
              <a:rPr lang="de-DE" altLang="de-DE" sz="1500" dirty="0">
                <a:latin typeface="Lucida Sans Unicode" pitchFamily="34" charset="0"/>
              </a:rPr>
              <a:t> </a:t>
            </a:r>
            <a:r>
              <a:rPr lang="de-DE" altLang="de-DE" sz="1500" dirty="0" err="1">
                <a:latin typeface="Lucida Sans Unicode" pitchFamily="34" charset="0"/>
              </a:rPr>
              <a:t>skilled</a:t>
            </a:r>
            <a:r>
              <a:rPr lang="de-DE" altLang="de-DE" sz="1500" dirty="0">
                <a:latin typeface="Lucida Sans Unicode" pitchFamily="34" charset="0"/>
              </a:rPr>
              <a:t> </a:t>
            </a:r>
            <a:r>
              <a:rPr lang="de-DE" altLang="de-DE" sz="1500" dirty="0" err="1">
                <a:latin typeface="Lucida Sans Unicode" pitchFamily="34" charset="0"/>
              </a:rPr>
              <a:t>workers</a:t>
            </a:r>
            <a:r>
              <a:rPr lang="de-DE" altLang="de-DE" sz="1500" dirty="0">
                <a:latin typeface="Lucida Sans Unicode" pitchFamily="34" charset="0"/>
              </a:rPr>
              <a:t> </a:t>
            </a:r>
            <a:r>
              <a:rPr lang="de-DE" altLang="de-DE" sz="1500" dirty="0" err="1">
                <a:latin typeface="Lucida Sans Unicode" pitchFamily="34" charset="0"/>
              </a:rPr>
              <a:t>and</a:t>
            </a:r>
            <a:r>
              <a:rPr lang="de-DE" altLang="de-DE" sz="1500" dirty="0">
                <a:latin typeface="Lucida Sans Unicode" pitchFamily="34" charset="0"/>
              </a:rPr>
              <a:t> </a:t>
            </a:r>
            <a:r>
              <a:rPr lang="de-DE" altLang="de-DE" sz="1500" dirty="0" err="1">
                <a:latin typeface="Lucida Sans Unicode" pitchFamily="34" charset="0"/>
              </a:rPr>
              <a:t>academics</a:t>
            </a:r>
            <a:r>
              <a:rPr lang="de-DE" altLang="de-DE" sz="1500" dirty="0">
                <a:latin typeface="Lucida Sans Unicode" pitchFamily="34" charset="0"/>
              </a:rPr>
              <a:t> </a:t>
            </a:r>
            <a:r>
              <a:rPr lang="de-DE" altLang="de-DE" sz="1500" dirty="0" err="1">
                <a:latin typeface="Lucida Sans Unicode" pitchFamily="34" charset="0"/>
              </a:rPr>
              <a:t>for</a:t>
            </a:r>
            <a:r>
              <a:rPr lang="de-DE" altLang="de-DE" sz="1500" dirty="0">
                <a:latin typeface="Lucida Sans Unicode" pitchFamily="34" charset="0"/>
              </a:rPr>
              <a:t> </a:t>
            </a:r>
            <a:r>
              <a:rPr lang="de-DE" altLang="de-DE" sz="1500" dirty="0" err="1">
                <a:latin typeface="Lucida Sans Unicode" pitchFamily="34" charset="0"/>
              </a:rPr>
              <a:t>the</a:t>
            </a:r>
            <a:r>
              <a:rPr lang="de-DE" altLang="de-DE" sz="1500" dirty="0">
                <a:latin typeface="Lucida Sans Unicode" pitchFamily="34" charset="0"/>
              </a:rPr>
              <a:t> </a:t>
            </a:r>
            <a:r>
              <a:rPr lang="de-DE" altLang="de-DE" sz="1500" dirty="0" err="1">
                <a:latin typeface="Lucida Sans Unicode" pitchFamily="34" charset="0"/>
              </a:rPr>
              <a:t>city</a:t>
            </a:r>
            <a:r>
              <a:rPr lang="de-DE" altLang="de-DE" sz="1500" dirty="0">
                <a:latin typeface="Lucida Sans Unicode" pitchFamily="34" charset="0"/>
              </a:rPr>
              <a:t> </a:t>
            </a:r>
            <a:br>
              <a:rPr lang="de-DE" altLang="de-DE" sz="2100" dirty="0">
                <a:latin typeface="Lucida Sans Unicode" pitchFamily="34" charset="0"/>
              </a:rPr>
            </a:br>
            <a:r>
              <a:rPr lang="de-DE" altLang="de-DE" sz="900" dirty="0" err="1">
                <a:latin typeface="Lucida Sans Unicode" pitchFamily="34" charset="0"/>
              </a:rPr>
              <a:t>through</a:t>
            </a:r>
            <a:r>
              <a:rPr lang="de-DE" altLang="de-DE" sz="900" dirty="0">
                <a:latin typeface="Lucida Sans Unicode" pitchFamily="34" charset="0"/>
              </a:rPr>
              <a:t> </a:t>
            </a:r>
            <a:r>
              <a:rPr lang="de-DE" altLang="de-DE" sz="900" dirty="0" err="1">
                <a:latin typeface="Lucida Sans Unicode" pitchFamily="34" charset="0"/>
              </a:rPr>
              <a:t>renowned</a:t>
            </a:r>
            <a:r>
              <a:rPr lang="de-DE" altLang="de-DE" sz="900" dirty="0">
                <a:latin typeface="Lucida Sans Unicode" pitchFamily="34" charset="0"/>
              </a:rPr>
              <a:t> </a:t>
            </a:r>
            <a:r>
              <a:rPr lang="de-DE" altLang="de-DE" sz="900" dirty="0" err="1">
                <a:latin typeface="Lucida Sans Unicode" pitchFamily="34" charset="0"/>
              </a:rPr>
              <a:t>research</a:t>
            </a:r>
            <a:r>
              <a:rPr lang="de-DE" altLang="de-DE" sz="900" dirty="0">
                <a:latin typeface="Lucida Sans Unicode" pitchFamily="34" charset="0"/>
              </a:rPr>
              <a:t> </a:t>
            </a:r>
            <a:r>
              <a:rPr lang="de-DE" altLang="de-DE" sz="900" dirty="0" err="1">
                <a:latin typeface="Lucida Sans Unicode" pitchFamily="34" charset="0"/>
              </a:rPr>
              <a:t>projects</a:t>
            </a:r>
            <a:endParaRPr lang="de-DE" altLang="de-DE" sz="900" dirty="0">
              <a:latin typeface="Lucida Sans Unicode" pitchFamily="34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450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825" dirty="0">
                <a:solidFill>
                  <a:schemeClr val="bg2">
                    <a:lumMod val="25000"/>
                  </a:schemeClr>
                </a:solidFill>
              </a:rPr>
              <a:t>Over </a:t>
            </a:r>
            <a:r>
              <a:rPr lang="de-DE" altLang="de-DE" sz="1500" dirty="0">
                <a:solidFill>
                  <a:schemeClr val="bg2">
                    <a:lumMod val="25000"/>
                  </a:schemeClr>
                </a:solidFill>
              </a:rPr>
              <a:t>2,200 </a:t>
            </a:r>
            <a:r>
              <a:rPr lang="de-DE" altLang="de-DE" sz="1500" dirty="0" err="1">
                <a:solidFill>
                  <a:schemeClr val="bg2">
                    <a:lumMod val="25000"/>
                  </a:schemeClr>
                </a:solidFill>
              </a:rPr>
              <a:t>graduates</a:t>
            </a:r>
            <a:r>
              <a:rPr lang="de-DE" altLang="de-DE" sz="15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altLang="de-DE" sz="825" dirty="0" err="1">
                <a:solidFill>
                  <a:schemeClr val="bg2">
                    <a:lumMod val="25000"/>
                  </a:schemeClr>
                </a:solidFill>
              </a:rPr>
              <a:t>are</a:t>
            </a:r>
            <a:r>
              <a:rPr lang="de-DE" altLang="de-DE" sz="825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altLang="de-DE" sz="825" dirty="0" err="1">
                <a:solidFill>
                  <a:schemeClr val="bg2">
                    <a:lumMod val="25000"/>
                  </a:schemeClr>
                </a:solidFill>
              </a:rPr>
              <a:t>available</a:t>
            </a:r>
            <a:r>
              <a:rPr lang="de-DE" altLang="de-DE" sz="825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altLang="de-DE" sz="825" dirty="0" err="1">
                <a:solidFill>
                  <a:schemeClr val="bg2">
                    <a:lumMod val="25000"/>
                  </a:schemeClr>
                </a:solidFill>
              </a:rPr>
              <a:t>to</a:t>
            </a:r>
            <a:r>
              <a:rPr lang="de-DE" altLang="de-DE" sz="825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altLang="de-DE" sz="825" dirty="0" err="1">
                <a:solidFill>
                  <a:schemeClr val="bg2">
                    <a:lumMod val="25000"/>
                  </a:schemeClr>
                </a:solidFill>
              </a:rPr>
              <a:t>the</a:t>
            </a:r>
            <a:r>
              <a:rPr lang="de-DE" altLang="de-DE" sz="825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altLang="de-DE" sz="825" dirty="0" err="1">
                <a:solidFill>
                  <a:schemeClr val="bg2">
                    <a:lumMod val="25000"/>
                  </a:schemeClr>
                </a:solidFill>
              </a:rPr>
              <a:t>region</a:t>
            </a:r>
            <a:r>
              <a:rPr lang="de-DE" altLang="de-DE" sz="825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altLang="de-DE" sz="825" dirty="0" err="1">
                <a:solidFill>
                  <a:schemeClr val="bg2">
                    <a:lumMod val="25000"/>
                  </a:schemeClr>
                </a:solidFill>
              </a:rPr>
              <a:t>as</a:t>
            </a:r>
            <a:r>
              <a:rPr lang="de-DE" altLang="de-DE" sz="825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altLang="de-DE" sz="825" dirty="0" err="1">
                <a:solidFill>
                  <a:schemeClr val="bg2">
                    <a:lumMod val="25000"/>
                  </a:schemeClr>
                </a:solidFill>
              </a:rPr>
              <a:t>highly-qualified</a:t>
            </a:r>
            <a:r>
              <a:rPr lang="de-DE" altLang="de-DE" sz="825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altLang="de-DE" sz="825" dirty="0" err="1">
                <a:solidFill>
                  <a:schemeClr val="bg2">
                    <a:lumMod val="25000"/>
                  </a:schemeClr>
                </a:solidFill>
              </a:rPr>
              <a:t>specialists</a:t>
            </a:r>
            <a:r>
              <a:rPr lang="de-DE" altLang="de-DE" sz="825" dirty="0">
                <a:solidFill>
                  <a:schemeClr val="bg2">
                    <a:lumMod val="25000"/>
                  </a:schemeClr>
                </a:solidFill>
              </a:rPr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altLang="de-DE" sz="825" dirty="0">
                <a:solidFill>
                  <a:srgbClr val="EC007C"/>
                </a:solidFill>
              </a:rPr>
              <a:t>More </a:t>
            </a:r>
            <a:r>
              <a:rPr lang="de-DE" altLang="de-DE" sz="825" dirty="0" err="1">
                <a:solidFill>
                  <a:srgbClr val="EC007C"/>
                </a:solidFill>
              </a:rPr>
              <a:t>than</a:t>
            </a:r>
            <a:r>
              <a:rPr lang="de-DE" altLang="de-DE" sz="825" dirty="0">
                <a:solidFill>
                  <a:srgbClr val="EC007C"/>
                </a:solidFill>
              </a:rPr>
              <a:t> </a:t>
            </a:r>
            <a:r>
              <a:rPr lang="de-DE" altLang="de-DE" sz="1350" dirty="0">
                <a:solidFill>
                  <a:srgbClr val="EC007C"/>
                </a:solidFill>
              </a:rPr>
              <a:t>3,750 international </a:t>
            </a:r>
            <a:r>
              <a:rPr lang="de-DE" altLang="de-DE" sz="1350" dirty="0" err="1">
                <a:solidFill>
                  <a:srgbClr val="EC007C"/>
                </a:solidFill>
              </a:rPr>
              <a:t>students</a:t>
            </a:r>
            <a:r>
              <a:rPr lang="de-DE" altLang="de-DE" sz="1350" dirty="0">
                <a:solidFill>
                  <a:srgbClr val="EC007C"/>
                </a:solidFill>
              </a:rPr>
              <a:t> </a:t>
            </a:r>
            <a:r>
              <a:rPr lang="de-DE" altLang="de-DE" sz="825" dirty="0" err="1">
                <a:solidFill>
                  <a:srgbClr val="EC007C"/>
                </a:solidFill>
              </a:rPr>
              <a:t>enrich</a:t>
            </a:r>
            <a:r>
              <a:rPr lang="de-DE" altLang="de-DE" sz="825" dirty="0">
                <a:solidFill>
                  <a:srgbClr val="EC007C"/>
                </a:solidFill>
              </a:rPr>
              <a:t> </a:t>
            </a:r>
            <a:r>
              <a:rPr lang="de-DE" altLang="de-DE" sz="825" dirty="0" err="1">
                <a:solidFill>
                  <a:srgbClr val="EC007C"/>
                </a:solidFill>
              </a:rPr>
              <a:t>the</a:t>
            </a:r>
            <a:r>
              <a:rPr lang="de-DE" altLang="de-DE" sz="825" dirty="0">
                <a:solidFill>
                  <a:srgbClr val="EC007C"/>
                </a:solidFill>
              </a:rPr>
              <a:t> </a:t>
            </a:r>
            <a:r>
              <a:rPr lang="de-DE" altLang="de-DE" sz="825" dirty="0" err="1">
                <a:solidFill>
                  <a:srgbClr val="EC007C"/>
                </a:solidFill>
              </a:rPr>
              <a:t>city</a:t>
            </a:r>
            <a:r>
              <a:rPr lang="de-DE" altLang="de-DE" sz="825" dirty="0">
                <a:solidFill>
                  <a:srgbClr val="EC007C"/>
                </a:solidFill>
              </a:rPr>
              <a:t> and </a:t>
            </a:r>
            <a:r>
              <a:rPr lang="de-DE" altLang="de-DE" sz="825" dirty="0" err="1">
                <a:solidFill>
                  <a:srgbClr val="EC007C"/>
                </a:solidFill>
              </a:rPr>
              <a:t>state</a:t>
            </a:r>
            <a:endParaRPr lang="de-DE" altLang="de-DE" sz="825" dirty="0">
              <a:solidFill>
                <a:srgbClr val="EC007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236715"/>
      </p:ext>
    </p:extLst>
  </p:cSld>
  <p:clrMapOvr>
    <a:masterClrMapping/>
  </p:clrMapOvr>
  <p:transition spd="slow" advClick="0" advTm="4000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err="1">
                <a:solidFill>
                  <a:srgbClr val="7B003F"/>
                </a:solidFill>
              </a:rPr>
              <a:t>Studying</a:t>
            </a:r>
            <a:r>
              <a:rPr lang="de-DE" dirty="0">
                <a:solidFill>
                  <a:srgbClr val="7B003F"/>
                </a:solidFill>
              </a:rPr>
              <a:t>, </a:t>
            </a:r>
            <a:r>
              <a:rPr lang="de-DE" dirty="0" err="1">
                <a:solidFill>
                  <a:srgbClr val="7B003F"/>
                </a:solidFill>
              </a:rPr>
              <a:t>teaching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and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researching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with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children</a:t>
            </a:r>
            <a:endParaRPr lang="de-DE" dirty="0">
              <a:solidFill>
                <a:srgbClr val="7B003F"/>
              </a:solidFill>
            </a:endParaRPr>
          </a:p>
          <a:p>
            <a:r>
              <a:rPr lang="de-DE" altLang="de-DE" dirty="0"/>
              <a:t>Family </a:t>
            </a:r>
            <a:r>
              <a:rPr lang="de-DE" altLang="de-DE" dirty="0" err="1"/>
              <a:t>grant</a:t>
            </a:r>
            <a:r>
              <a:rPr lang="de-DE" altLang="de-DE" dirty="0"/>
              <a:t> </a:t>
            </a:r>
            <a:r>
              <a:rPr lang="de-DE" altLang="de-DE" dirty="0" err="1"/>
              <a:t>for</a:t>
            </a:r>
            <a:r>
              <a:rPr lang="de-DE" altLang="de-DE" dirty="0"/>
              <a:t> </a:t>
            </a:r>
            <a:r>
              <a:rPr lang="de-DE" altLang="de-DE" dirty="0" err="1"/>
              <a:t>students</a:t>
            </a:r>
            <a:r>
              <a:rPr lang="de-DE" altLang="de-DE" dirty="0"/>
              <a:t> </a:t>
            </a:r>
            <a:r>
              <a:rPr lang="de-DE" altLang="de-DE" dirty="0" err="1"/>
              <a:t>with</a:t>
            </a:r>
            <a:r>
              <a:rPr lang="de-DE" altLang="de-DE" dirty="0"/>
              <a:t> </a:t>
            </a:r>
            <a:r>
              <a:rPr lang="de-DE" altLang="de-DE" dirty="0" err="1"/>
              <a:t>family</a:t>
            </a:r>
            <a:r>
              <a:rPr lang="de-DE" altLang="de-DE" dirty="0"/>
              <a:t> </a:t>
            </a:r>
            <a:r>
              <a:rPr lang="de-DE" altLang="de-DE" dirty="0" err="1"/>
              <a:t>responsibilities</a:t>
            </a:r>
            <a:endParaRPr lang="de-DE" altLang="de-DE" dirty="0"/>
          </a:p>
          <a:p>
            <a:r>
              <a:rPr lang="de-DE" dirty="0"/>
              <a:t>Family pass </a:t>
            </a:r>
            <a:r>
              <a:rPr lang="de-DE" dirty="0" err="1"/>
              <a:t>makes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easier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combine</a:t>
            </a:r>
            <a:r>
              <a:rPr lang="de-DE" dirty="0"/>
              <a:t> </a:t>
            </a:r>
            <a:r>
              <a:rPr lang="de-DE" dirty="0" err="1"/>
              <a:t>studying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family</a:t>
            </a:r>
            <a:r>
              <a:rPr lang="de-DE" dirty="0"/>
              <a:t> </a:t>
            </a:r>
            <a:r>
              <a:rPr lang="de-DE" dirty="0" err="1"/>
              <a:t>life</a:t>
            </a:r>
            <a:endParaRPr lang="de-DE" dirty="0"/>
          </a:p>
          <a:p>
            <a:r>
              <a:rPr lang="de-DE" altLang="de-DE" dirty="0" err="1"/>
              <a:t>Daycare</a:t>
            </a:r>
            <a:r>
              <a:rPr lang="de-DE" altLang="de-DE" dirty="0"/>
              <a:t> </a:t>
            </a:r>
            <a:r>
              <a:rPr lang="de-DE" altLang="de-DE" dirty="0" err="1"/>
              <a:t>and</a:t>
            </a:r>
            <a:r>
              <a:rPr lang="de-DE" altLang="de-DE" dirty="0"/>
              <a:t> </a:t>
            </a:r>
            <a:r>
              <a:rPr lang="de-DE" altLang="de-DE" dirty="0" err="1"/>
              <a:t>baby</a:t>
            </a:r>
            <a:r>
              <a:rPr lang="de-DE" altLang="de-DE" dirty="0"/>
              <a:t> </a:t>
            </a:r>
            <a:r>
              <a:rPr lang="de-DE" altLang="de-DE" dirty="0" err="1"/>
              <a:t>changing</a:t>
            </a:r>
            <a:r>
              <a:rPr lang="de-DE" altLang="de-DE" dirty="0"/>
              <a:t> </a:t>
            </a:r>
            <a:r>
              <a:rPr lang="de-DE" altLang="de-DE" dirty="0" err="1"/>
              <a:t>rooms</a:t>
            </a:r>
            <a:endParaRPr lang="de-DE" altLang="de-DE" dirty="0"/>
          </a:p>
          <a:p>
            <a:r>
              <a:rPr lang="de-DE" altLang="de-DE" dirty="0"/>
              <a:t>Parent &amp; </a:t>
            </a:r>
            <a:r>
              <a:rPr lang="de-DE" altLang="de-DE" dirty="0" err="1"/>
              <a:t>child</a:t>
            </a:r>
            <a:r>
              <a:rPr lang="de-DE" altLang="de-DE" dirty="0"/>
              <a:t> </a:t>
            </a:r>
            <a:r>
              <a:rPr lang="de-DE" altLang="de-DE" dirty="0" err="1"/>
              <a:t>workrooms</a:t>
            </a:r>
            <a:endParaRPr lang="de-DE" altLang="de-DE" dirty="0"/>
          </a:p>
          <a:p>
            <a:r>
              <a:rPr lang="de-DE" altLang="de-DE" dirty="0" err="1"/>
              <a:t>Vacation</a:t>
            </a:r>
            <a:r>
              <a:rPr lang="de-DE" altLang="de-DE" dirty="0"/>
              <a:t> </a:t>
            </a:r>
            <a:r>
              <a:rPr lang="de-DE" altLang="de-DE" dirty="0" err="1"/>
              <a:t>camps</a:t>
            </a:r>
            <a:r>
              <a:rPr lang="de-DE" altLang="de-DE" dirty="0"/>
              <a:t> </a:t>
            </a:r>
            <a:r>
              <a:rPr lang="de-DE" altLang="de-DE" dirty="0" err="1"/>
              <a:t>for</a:t>
            </a:r>
            <a:r>
              <a:rPr lang="de-DE" altLang="de-DE" dirty="0"/>
              <a:t> </a:t>
            </a:r>
            <a:r>
              <a:rPr lang="de-DE" altLang="de-DE" dirty="0" err="1"/>
              <a:t>children</a:t>
            </a:r>
            <a:r>
              <a:rPr lang="de-DE" altLang="de-DE" dirty="0"/>
              <a:t> </a:t>
            </a:r>
            <a:r>
              <a:rPr lang="de-DE" altLang="de-DE" dirty="0" err="1"/>
              <a:t>of</a:t>
            </a:r>
            <a:r>
              <a:rPr lang="de-DE" altLang="de-DE" dirty="0"/>
              <a:t> </a:t>
            </a:r>
            <a:r>
              <a:rPr lang="de-DE" altLang="de-DE" dirty="0" err="1"/>
              <a:t>employees</a:t>
            </a:r>
            <a:endParaRPr lang="de-DE" altLang="de-DE" dirty="0"/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ucida Sans Unicode" pitchFamily="34" charset="0"/>
              </a:rPr>
              <a:t>A Family-</a:t>
            </a:r>
            <a:r>
              <a:rPr lang="de-DE" dirty="0" err="1">
                <a:latin typeface="Lucida Sans Unicode" pitchFamily="34" charset="0"/>
              </a:rPr>
              <a:t>Friendly</a:t>
            </a:r>
            <a:r>
              <a:rPr lang="de-DE" dirty="0">
                <a:latin typeface="Lucida Sans Unicode" pitchFamily="34" charset="0"/>
              </a:rPr>
              <a:t> University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4762076"/>
      </p:ext>
    </p:extLst>
  </p:cSld>
  <p:clrMapOvr>
    <a:masterClrMapping/>
  </p:clrMapOvr>
  <p:transition spd="slow" advClick="0" advTm="4000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el 1"/>
          <p:cNvSpPr txBox="1">
            <a:spLocks/>
          </p:cNvSpPr>
          <p:nvPr/>
        </p:nvSpPr>
        <p:spPr bwMode="auto">
          <a:xfrm>
            <a:off x="0" y="3643313"/>
            <a:ext cx="6858000" cy="2786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381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pPr algn="ctr"/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Mit Tradition in die Zukunft</a:t>
            </a:r>
          </a:p>
        </p:txBody>
      </p:sp>
      <p:pic>
        <p:nvPicPr>
          <p:cNvPr id="4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55"/>
          <a:stretch/>
        </p:blipFill>
        <p:spPr bwMode="auto">
          <a:xfrm>
            <a:off x="781820" y="642938"/>
            <a:ext cx="529436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 1" descr="Master_OvGU_1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83" b="5670"/>
          <a:stretch/>
        </p:blipFill>
        <p:spPr bwMode="auto">
          <a:xfrm>
            <a:off x="0" y="3273970"/>
            <a:ext cx="6858000" cy="1241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0" y="3766449"/>
            <a:ext cx="685800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38100"/>
          <a:lstStyle>
            <a:lvl1pPr marL="5334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1pPr>
            <a:lvl2pPr marL="37931725" indent="-37474525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2pPr>
            <a:lvl3pPr marL="11430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3pPr>
            <a:lvl4pPr marL="16002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4pPr>
            <a:lvl5pPr marL="2057400" indent="-228600" defTabSz="838200" eaLnBrk="0" hangingPunct="0"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5pPr>
            <a:lvl6pPr marL="25146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6pPr>
            <a:lvl7pPr marL="29718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7pPr>
            <a:lvl8pPr marL="34290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8pPr>
            <a:lvl9pPr marL="3886200" indent="-228600" defTabSz="838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Lucida Grande CY" pitchFamily="-97" charset="-52"/>
                <a:ea typeface="ヒラギノ角ゴ Pro W3" pitchFamily="-97" charset="-128"/>
              </a:defRPr>
            </a:lvl9pPr>
          </a:lstStyle>
          <a:p>
            <a:r>
              <a:rPr lang="de-DE" altLang="de-DE" sz="1800" b="1" dirty="0" err="1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Thank</a:t>
            </a:r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 </a:t>
            </a:r>
            <a:r>
              <a:rPr lang="de-DE" altLang="de-DE" sz="1800" b="1" dirty="0" err="1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you</a:t>
            </a:r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 </a:t>
            </a:r>
            <a:r>
              <a:rPr lang="de-DE" altLang="de-DE" sz="1800" b="1" dirty="0" err="1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very</a:t>
            </a:r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 </a:t>
            </a:r>
            <a:r>
              <a:rPr lang="de-DE" altLang="de-DE" sz="1800" b="1" dirty="0" err="1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much</a:t>
            </a:r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 </a:t>
            </a:r>
            <a:r>
              <a:rPr lang="de-DE" altLang="de-DE" sz="1800" b="1" dirty="0" err="1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for</a:t>
            </a:r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 </a:t>
            </a:r>
            <a:r>
              <a:rPr lang="de-DE" altLang="de-DE" sz="1800" b="1" dirty="0" err="1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your</a:t>
            </a:r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 </a:t>
            </a:r>
            <a:r>
              <a:rPr lang="de-DE" altLang="de-DE" sz="1800" b="1" dirty="0" err="1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attention</a:t>
            </a:r>
            <a:r>
              <a:rPr lang="de-DE" altLang="de-DE" sz="1800" b="1" dirty="0">
                <a:solidFill>
                  <a:srgbClr val="FFFFFF"/>
                </a:solidFill>
                <a:latin typeface="Lucida Sans Unicode" pitchFamily="34" charset="0"/>
                <a:sym typeface="Lucida Grande" pitchFamily="-97" charset="0"/>
              </a:rPr>
              <a:t>!</a:t>
            </a:r>
            <a:endParaRPr lang="en-GB" altLang="de-DE" sz="1800" b="1" dirty="0">
              <a:solidFill>
                <a:srgbClr val="FFFFFF"/>
              </a:solidFill>
              <a:latin typeface="Lucida Sans Unicode" pitchFamily="34" charset="0"/>
              <a:sym typeface="Lucida Grande" pitchFamily="-97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312391"/>
      </p:ext>
    </p:extLst>
  </p:cSld>
  <p:clrMapOvr>
    <a:masterClrMapping/>
  </p:clrMapOvr>
  <p:transition spd="med">
    <p:spli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4" y="516600"/>
            <a:ext cx="6156722" cy="287411"/>
          </a:xfrm>
        </p:spPr>
        <p:txBody>
          <a:bodyPr/>
          <a:lstStyle/>
          <a:p>
            <a:r>
              <a:rPr lang="de-DE" dirty="0"/>
              <a:t>The University at a </a:t>
            </a:r>
            <a:r>
              <a:rPr lang="de-DE" dirty="0" err="1"/>
              <a:t>Glance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350043" y="1067532"/>
            <a:ext cx="6156723" cy="2578410"/>
          </a:xfrm>
        </p:spPr>
        <p:txBody>
          <a:bodyPr/>
          <a:lstStyle/>
          <a:p>
            <a:pPr marL="0" indent="0" algn="ctr">
              <a:lnSpc>
                <a:spcPct val="120000"/>
              </a:lnSpc>
              <a:buNone/>
            </a:pPr>
            <a:r>
              <a:rPr lang="de-DE" sz="1650" dirty="0">
                <a:solidFill>
                  <a:schemeClr val="bg2">
                    <a:lumMod val="90000"/>
                  </a:schemeClr>
                </a:solidFill>
              </a:rPr>
              <a:t>Otto von Guericke </a:t>
            </a:r>
            <a:r>
              <a:rPr lang="de-DE" sz="825" dirty="0" err="1">
                <a:solidFill>
                  <a:schemeClr val="bg2">
                    <a:lumMod val="90000"/>
                  </a:schemeClr>
                </a:solidFill>
              </a:rPr>
              <a:t>gave</a:t>
            </a:r>
            <a:r>
              <a:rPr lang="de-DE" sz="825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sz="825" dirty="0" err="1">
                <a:solidFill>
                  <a:schemeClr val="bg2">
                    <a:lumMod val="90000"/>
                  </a:schemeClr>
                </a:solidFill>
              </a:rPr>
              <a:t>the</a:t>
            </a:r>
            <a:r>
              <a:rPr lang="de-DE" sz="825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sz="825" dirty="0" err="1">
                <a:solidFill>
                  <a:schemeClr val="bg2">
                    <a:lumMod val="90000"/>
                  </a:schemeClr>
                </a:solidFill>
              </a:rPr>
              <a:t>university</a:t>
            </a:r>
            <a:r>
              <a:rPr lang="de-DE" sz="825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sz="825" dirty="0" err="1">
                <a:solidFill>
                  <a:schemeClr val="bg2">
                    <a:lumMod val="90000"/>
                  </a:schemeClr>
                </a:solidFill>
              </a:rPr>
              <a:t>its</a:t>
            </a:r>
            <a:r>
              <a:rPr lang="de-DE" sz="825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sz="825" dirty="0" err="1">
                <a:solidFill>
                  <a:schemeClr val="bg2">
                    <a:lumMod val="90000"/>
                  </a:schemeClr>
                </a:solidFill>
              </a:rPr>
              <a:t>name</a:t>
            </a:r>
            <a:r>
              <a:rPr lang="de-DE" sz="825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de-DE" sz="825" dirty="0" err="1">
                <a:solidFill>
                  <a:schemeClr val="bg2">
                    <a:lumMod val="90000"/>
                  </a:schemeClr>
                </a:solidFill>
              </a:rPr>
              <a:t>and</a:t>
            </a:r>
            <a:r>
              <a:rPr lang="de-DE" sz="825" dirty="0">
                <a:solidFill>
                  <a:schemeClr val="bg2">
                    <a:lumMod val="90000"/>
                  </a:schemeClr>
                </a:solidFill>
              </a:rPr>
              <a:t> a </a:t>
            </a:r>
            <a:r>
              <a:rPr lang="de-DE" sz="825" dirty="0" err="1">
                <a:solidFill>
                  <a:schemeClr val="bg2">
                    <a:lumMod val="90000"/>
                  </a:schemeClr>
                </a:solidFill>
              </a:rPr>
              <a:t>legacy</a:t>
            </a:r>
            <a:endParaRPr lang="de-DE" sz="825" b="1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450" dirty="0"/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1500" dirty="0" err="1"/>
              <a:t>Founded</a:t>
            </a:r>
            <a:r>
              <a:rPr lang="de-DE" sz="1500" dirty="0"/>
              <a:t> in 1993 </a:t>
            </a:r>
            <a:r>
              <a:rPr lang="de-DE" sz="1500" dirty="0" err="1"/>
              <a:t>with</a:t>
            </a:r>
            <a:r>
              <a:rPr lang="de-DE" sz="1500" dirty="0"/>
              <a:t> </a:t>
            </a:r>
            <a:r>
              <a:rPr lang="de-DE" sz="1500" dirty="0" err="1"/>
              <a:t>the</a:t>
            </a:r>
            <a:r>
              <a:rPr lang="de-DE" sz="1500" dirty="0"/>
              <a:t> </a:t>
            </a:r>
            <a:r>
              <a:rPr lang="de-DE" sz="1500" dirty="0" err="1"/>
              <a:t>merger</a:t>
            </a:r>
            <a:r>
              <a:rPr lang="de-DE" sz="1500" dirty="0"/>
              <a:t> </a:t>
            </a:r>
            <a:r>
              <a:rPr lang="de-DE" sz="1500" dirty="0" err="1"/>
              <a:t>of</a:t>
            </a:r>
            <a:r>
              <a:rPr lang="de-DE" sz="1500" dirty="0"/>
              <a:t> </a:t>
            </a:r>
            <a:r>
              <a:rPr lang="de-DE" sz="1500" dirty="0" err="1"/>
              <a:t>Magdeburg's</a:t>
            </a:r>
            <a:r>
              <a:rPr lang="de-DE" sz="1500" dirty="0"/>
              <a:t> </a:t>
            </a: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825" dirty="0"/>
              <a:t>Technical University, </a:t>
            </a:r>
            <a:r>
              <a:rPr lang="de-DE" sz="825" dirty="0" err="1"/>
              <a:t>Teacher</a:t>
            </a:r>
            <a:r>
              <a:rPr lang="de-DE" sz="825" dirty="0"/>
              <a:t> Training College </a:t>
            </a:r>
            <a:r>
              <a:rPr lang="de-DE" sz="825" dirty="0" err="1"/>
              <a:t>and</a:t>
            </a:r>
            <a:r>
              <a:rPr lang="de-DE" sz="825" dirty="0"/>
              <a:t> Academy </a:t>
            </a:r>
            <a:r>
              <a:rPr lang="de-DE" sz="825" dirty="0" err="1"/>
              <a:t>of</a:t>
            </a:r>
            <a:r>
              <a:rPr lang="de-DE" sz="825" dirty="0"/>
              <a:t> </a:t>
            </a:r>
            <a:r>
              <a:rPr lang="de-DE" sz="825" dirty="0" err="1"/>
              <a:t>Medicine</a:t>
            </a:r>
            <a:endParaRPr lang="de-DE" sz="825" dirty="0"/>
          </a:p>
          <a:p>
            <a:pPr marL="0" indent="0" algn="ctr">
              <a:lnSpc>
                <a:spcPct val="120000"/>
              </a:lnSpc>
              <a:buNone/>
            </a:pPr>
            <a:endParaRPr lang="de-DE" sz="450" dirty="0"/>
          </a:p>
          <a:p>
            <a:pPr marL="0" indent="0" algn="ctr">
              <a:lnSpc>
                <a:spcPct val="120000"/>
              </a:lnSpc>
              <a:buNone/>
            </a:pPr>
            <a:r>
              <a:rPr lang="de-DE" sz="1800" dirty="0">
                <a:solidFill>
                  <a:srgbClr val="EC007C"/>
                </a:solidFill>
              </a:rPr>
              <a:t>13,100 </a:t>
            </a:r>
            <a:r>
              <a:rPr lang="de-DE" sz="1800" dirty="0" err="1">
                <a:solidFill>
                  <a:srgbClr val="EC007C"/>
                </a:solidFill>
              </a:rPr>
              <a:t>students</a:t>
            </a:r>
            <a:endParaRPr lang="de-DE" sz="1800" dirty="0">
              <a:solidFill>
                <a:srgbClr val="EC007C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de-DE" sz="825" dirty="0"/>
              <a:t>Training </a:t>
            </a:r>
            <a:r>
              <a:rPr lang="de-DE" sz="825" dirty="0" err="1"/>
              <a:t>facility</a:t>
            </a:r>
            <a:r>
              <a:rPr lang="de-DE" sz="825" dirty="0"/>
              <a:t> </a:t>
            </a:r>
            <a:r>
              <a:rPr lang="de-DE" sz="825" dirty="0" err="1"/>
              <a:t>for</a:t>
            </a:r>
            <a:r>
              <a:rPr lang="de-DE" sz="825" dirty="0"/>
              <a:t> </a:t>
            </a:r>
            <a:r>
              <a:rPr lang="de-DE" sz="1350" dirty="0"/>
              <a:t>1,550 </a:t>
            </a:r>
            <a:r>
              <a:rPr lang="de-DE" sz="1350" dirty="0" err="1"/>
              <a:t>prospective</a:t>
            </a:r>
            <a:r>
              <a:rPr lang="de-DE" sz="1350" dirty="0"/>
              <a:t> </a:t>
            </a:r>
            <a:r>
              <a:rPr lang="de-DE" sz="1350" dirty="0" err="1"/>
              <a:t>doctors</a:t>
            </a:r>
            <a:endParaRPr lang="de-DE" sz="1350" dirty="0"/>
          </a:p>
          <a:p>
            <a:pPr marL="0" indent="0" algn="ctr">
              <a:lnSpc>
                <a:spcPct val="150000"/>
              </a:lnSpc>
              <a:buNone/>
            </a:pPr>
            <a:r>
              <a:rPr lang="de-DE" sz="1500" dirty="0">
                <a:solidFill>
                  <a:schemeClr val="bg2">
                    <a:lumMod val="25000"/>
                  </a:schemeClr>
                </a:solidFill>
              </a:rPr>
              <a:t>9 </a:t>
            </a:r>
            <a:r>
              <a:rPr lang="de-DE" sz="1500" dirty="0" err="1">
                <a:solidFill>
                  <a:schemeClr val="bg2">
                    <a:lumMod val="25000"/>
                  </a:schemeClr>
                </a:solidFill>
              </a:rPr>
              <a:t>faculties</a:t>
            </a:r>
            <a:r>
              <a:rPr lang="de-DE" sz="150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sz="825" dirty="0" err="1">
                <a:solidFill>
                  <a:schemeClr val="bg2">
                    <a:lumMod val="25000"/>
                  </a:schemeClr>
                </a:solidFill>
              </a:rPr>
              <a:t>with</a:t>
            </a:r>
            <a:r>
              <a:rPr lang="de-DE" sz="825" dirty="0">
                <a:solidFill>
                  <a:schemeClr val="bg2">
                    <a:lumMod val="25000"/>
                  </a:schemeClr>
                </a:solidFill>
              </a:rPr>
              <a:t> over</a:t>
            </a:r>
            <a:r>
              <a:rPr lang="de-DE" sz="1650" dirty="0">
                <a:solidFill>
                  <a:schemeClr val="bg2">
                    <a:lumMod val="25000"/>
                  </a:schemeClr>
                </a:solidFill>
              </a:rPr>
              <a:t>2,200 </a:t>
            </a:r>
            <a:r>
              <a:rPr lang="de-DE" sz="1650" dirty="0" err="1">
                <a:solidFill>
                  <a:schemeClr val="bg2">
                    <a:lumMod val="25000"/>
                  </a:schemeClr>
                </a:solidFill>
              </a:rPr>
              <a:t>graduates</a:t>
            </a:r>
            <a:r>
              <a:rPr lang="de-DE" sz="165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sz="1650" dirty="0" err="1">
                <a:solidFill>
                  <a:schemeClr val="bg2">
                    <a:lumMod val="25000"/>
                  </a:schemeClr>
                </a:solidFill>
              </a:rPr>
              <a:t>each</a:t>
            </a:r>
            <a:r>
              <a:rPr lang="de-DE" sz="1650" dirty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de-DE" sz="1650" dirty="0" err="1">
                <a:solidFill>
                  <a:schemeClr val="bg2">
                    <a:lumMod val="25000"/>
                  </a:schemeClr>
                </a:solidFill>
              </a:rPr>
              <a:t>year</a:t>
            </a:r>
            <a:endParaRPr lang="en-GB" sz="1650" dirty="0">
              <a:solidFill>
                <a:schemeClr val="bg2">
                  <a:lumMod val="25000"/>
                </a:schemeClr>
              </a:solidFill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de-DE" sz="450" b="1" dirty="0">
                <a:solidFill>
                  <a:schemeClr val="bg2">
                    <a:lumMod val="25000"/>
                  </a:schemeClr>
                </a:solidFill>
              </a:rPr>
              <a:t>     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de-DE" sz="825" dirty="0"/>
              <a:t>Focus </a:t>
            </a:r>
            <a:r>
              <a:rPr lang="de-DE" sz="825" dirty="0" err="1"/>
              <a:t>of</a:t>
            </a:r>
            <a:r>
              <a:rPr lang="de-DE" sz="825" dirty="0"/>
              <a:t> </a:t>
            </a:r>
            <a:r>
              <a:rPr lang="de-DE" sz="825" dirty="0" err="1"/>
              <a:t>teaching</a:t>
            </a:r>
            <a:r>
              <a:rPr lang="de-DE" sz="825" dirty="0"/>
              <a:t> </a:t>
            </a:r>
            <a:r>
              <a:rPr lang="de-DE" sz="825" dirty="0" err="1"/>
              <a:t>and</a:t>
            </a:r>
            <a:r>
              <a:rPr lang="de-DE" sz="825" dirty="0"/>
              <a:t> </a:t>
            </a:r>
            <a:r>
              <a:rPr lang="de-DE" sz="825" dirty="0" err="1"/>
              <a:t>research</a:t>
            </a:r>
            <a:r>
              <a:rPr lang="de-DE" sz="825" dirty="0"/>
              <a:t> </a:t>
            </a:r>
            <a:r>
              <a:rPr lang="de-DE" sz="825" dirty="0" err="1"/>
              <a:t>is</a:t>
            </a:r>
            <a:r>
              <a:rPr lang="de-DE" sz="825" dirty="0"/>
              <a:t> on </a:t>
            </a:r>
            <a:r>
              <a:rPr lang="de-DE" dirty="0" err="1"/>
              <a:t>engineering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natural</a:t>
            </a:r>
            <a:r>
              <a:rPr lang="de-DE" dirty="0"/>
              <a:t> </a:t>
            </a:r>
            <a:r>
              <a:rPr lang="de-DE" dirty="0" err="1"/>
              <a:t>sciences</a:t>
            </a:r>
            <a:r>
              <a:rPr lang="de-DE" dirty="0"/>
              <a:t>, </a:t>
            </a:r>
          </a:p>
          <a:p>
            <a:pPr marL="0" indent="0" algn="ctr">
              <a:lnSpc>
                <a:spcPct val="100000"/>
              </a:lnSpc>
              <a:buNone/>
            </a:pPr>
            <a:r>
              <a:rPr lang="de-DE" dirty="0" err="1"/>
              <a:t>economics</a:t>
            </a:r>
            <a:r>
              <a:rPr lang="de-DE" dirty="0"/>
              <a:t> &amp; </a:t>
            </a:r>
            <a:r>
              <a:rPr lang="de-DE" dirty="0" err="1"/>
              <a:t>management</a:t>
            </a:r>
            <a:r>
              <a:rPr lang="de-DE" dirty="0"/>
              <a:t>,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medicine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9245692"/>
      </p:ext>
    </p:extLst>
  </p:cSld>
  <p:clrMapOvr>
    <a:masterClrMapping/>
  </p:clrMapOvr>
  <p:transition spd="slow" advClick="0" advTm="4000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6" y="1059582"/>
            <a:ext cx="6373323" cy="2430270"/>
          </a:xfrm>
        </p:spPr>
        <p:txBody>
          <a:bodyPr/>
          <a:lstStyle/>
          <a:p>
            <a:r>
              <a:rPr lang="de-DE" dirty="0" err="1"/>
              <a:t>Bachelor's</a:t>
            </a:r>
            <a:r>
              <a:rPr lang="de-DE" dirty="0"/>
              <a:t>, </a:t>
            </a:r>
            <a:r>
              <a:rPr lang="de-DE" dirty="0" err="1"/>
              <a:t>Master's</a:t>
            </a:r>
            <a:r>
              <a:rPr lang="de-DE" dirty="0"/>
              <a:t>, </a:t>
            </a:r>
            <a:r>
              <a:rPr lang="de-DE" dirty="0" err="1"/>
              <a:t>teaching</a:t>
            </a:r>
            <a:r>
              <a:rPr lang="de-DE" dirty="0"/>
              <a:t>, </a:t>
            </a:r>
            <a:r>
              <a:rPr lang="de-DE" dirty="0" err="1"/>
              <a:t>state</a:t>
            </a:r>
            <a:r>
              <a:rPr lang="de-DE" dirty="0"/>
              <a:t> </a:t>
            </a:r>
            <a:r>
              <a:rPr lang="de-DE" dirty="0" err="1"/>
              <a:t>examination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dual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programmes</a:t>
            </a:r>
            <a:endParaRPr lang="de-DE" dirty="0"/>
          </a:p>
          <a:p>
            <a:pPr lvl="0"/>
            <a:r>
              <a:rPr lang="de-DE" dirty="0"/>
              <a:t>Export </a:t>
            </a:r>
            <a:r>
              <a:rPr lang="de-DE" dirty="0" err="1"/>
              <a:t>of</a:t>
            </a:r>
            <a:r>
              <a:rPr lang="de-DE" dirty="0"/>
              <a:t> German </a:t>
            </a:r>
            <a:r>
              <a:rPr lang="de-DE" dirty="0" err="1"/>
              <a:t>courses</a:t>
            </a:r>
            <a:r>
              <a:rPr lang="de-DE" dirty="0"/>
              <a:t> </a:t>
            </a:r>
          </a:p>
          <a:p>
            <a:pPr lvl="0"/>
            <a:r>
              <a:rPr lang="de-DE" dirty="0"/>
              <a:t>Development </a:t>
            </a:r>
            <a:r>
              <a:rPr lang="de-DE" dirty="0" err="1"/>
              <a:t>of</a:t>
            </a:r>
            <a:r>
              <a:rPr lang="de-DE" dirty="0"/>
              <a:t> international </a:t>
            </a:r>
            <a:r>
              <a:rPr lang="de-DE" dirty="0" err="1"/>
              <a:t>study</a:t>
            </a:r>
            <a:r>
              <a:rPr lang="de-DE" dirty="0"/>
              <a:t> </a:t>
            </a:r>
            <a:r>
              <a:rPr lang="de-DE" dirty="0" err="1"/>
              <a:t>programmes</a:t>
            </a:r>
            <a:r>
              <a:rPr lang="de-DE" dirty="0"/>
              <a:t> </a:t>
            </a:r>
          </a:p>
          <a:p>
            <a:pPr lvl="0"/>
            <a:r>
              <a:rPr lang="de-DE" dirty="0"/>
              <a:t>A strong </a:t>
            </a:r>
            <a:r>
              <a:rPr lang="de-DE" dirty="0" err="1"/>
              <a:t>culture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commitment</a:t>
            </a:r>
            <a:r>
              <a:rPr lang="de-DE" dirty="0"/>
              <a:t> </a:t>
            </a:r>
            <a:r>
              <a:rPr lang="de-DE" dirty="0" err="1"/>
              <a:t>among</a:t>
            </a:r>
            <a:r>
              <a:rPr lang="de-DE" dirty="0"/>
              <a:t> </a:t>
            </a:r>
            <a:r>
              <a:rPr lang="de-DE" dirty="0" err="1"/>
              <a:t>teachers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  <a:p>
            <a:r>
              <a:rPr lang="de-DE" dirty="0" err="1"/>
              <a:t>Interdisciplinary</a:t>
            </a:r>
            <a:r>
              <a:rPr lang="de-DE" dirty="0"/>
              <a:t> </a:t>
            </a:r>
            <a:r>
              <a:rPr lang="de-DE" dirty="0" err="1"/>
              <a:t>teaching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strong </a:t>
            </a:r>
            <a:r>
              <a:rPr lang="de-DE" dirty="0" err="1"/>
              <a:t>emphasis</a:t>
            </a:r>
            <a:r>
              <a:rPr lang="de-DE" dirty="0"/>
              <a:t> on </a:t>
            </a:r>
            <a:r>
              <a:rPr lang="de-DE" dirty="0" err="1"/>
              <a:t>research</a:t>
            </a:r>
            <a:endParaRPr lang="de-DE" dirty="0"/>
          </a:p>
          <a:p>
            <a:pPr lvl="0"/>
            <a:r>
              <a:rPr lang="de-DE" dirty="0" err="1"/>
              <a:t>Participation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equality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opportunity</a:t>
            </a:r>
            <a:endParaRPr lang="de-DE" dirty="0"/>
          </a:p>
          <a:p>
            <a:pPr lvl="0"/>
            <a:r>
              <a:rPr lang="de-DE" dirty="0"/>
              <a:t>Extensive </a:t>
            </a:r>
            <a:r>
              <a:rPr lang="de-DE" dirty="0" err="1"/>
              <a:t>pre</a:t>
            </a:r>
            <a:r>
              <a:rPr lang="de-DE" dirty="0"/>
              <a:t>-university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preparatory</a:t>
            </a:r>
            <a:r>
              <a:rPr lang="de-DE" dirty="0"/>
              <a:t> </a:t>
            </a:r>
            <a:r>
              <a:rPr lang="de-DE" dirty="0" err="1"/>
              <a:t>support</a:t>
            </a:r>
            <a:r>
              <a:rPr lang="de-DE" dirty="0"/>
              <a:t> </a:t>
            </a:r>
            <a:r>
              <a:rPr lang="de-DE" dirty="0" err="1"/>
              <a:t>network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students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>
                <a:latin typeface="Lucida Sans Unicode" pitchFamily="34" charset="0"/>
              </a:rPr>
              <a:t>Studying</a:t>
            </a:r>
            <a:r>
              <a:rPr lang="de-DE" altLang="de-DE" dirty="0">
                <a:latin typeface="Lucida Sans Unicode" pitchFamily="34" charset="0"/>
              </a:rPr>
              <a:t> at </a:t>
            </a:r>
            <a:r>
              <a:rPr lang="de-DE" altLang="de-DE" dirty="0" err="1">
                <a:latin typeface="Lucida Sans Unicode" pitchFamily="34" charset="0"/>
              </a:rPr>
              <a:t>the</a:t>
            </a:r>
            <a:r>
              <a:rPr lang="de-DE" altLang="de-DE" dirty="0">
                <a:latin typeface="Lucida Sans Unicode" pitchFamily="34" charset="0"/>
              </a:rPr>
              <a:t> University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79819880"/>
      </p:ext>
    </p:extLst>
  </p:cSld>
  <p:clrMapOvr>
    <a:masterClrMapping/>
  </p:clrMapOvr>
  <p:transition spd="slow" advClick="0" advTm="4000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Center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Advanced</a:t>
            </a:r>
            <a:r>
              <a:rPr lang="de-DE" dirty="0"/>
              <a:t> Medical Engineering (CAME)</a:t>
            </a:r>
          </a:p>
          <a:p>
            <a:r>
              <a:rPr lang="de-DE" dirty="0"/>
              <a:t>Center </a:t>
            </a:r>
            <a:r>
              <a:rPr lang="de-DE" dirty="0" err="1"/>
              <a:t>for</a:t>
            </a:r>
            <a:r>
              <a:rPr lang="de-DE" dirty="0"/>
              <a:t> Health and Medical </a:t>
            </a:r>
            <a:r>
              <a:rPr lang="de-DE" dirty="0" err="1"/>
              <a:t>Prevention</a:t>
            </a:r>
            <a:r>
              <a:rPr lang="de-DE" dirty="0"/>
              <a:t> (</a:t>
            </a:r>
            <a:r>
              <a:rPr lang="de-DE" dirty="0" err="1"/>
              <a:t>CHaMP</a:t>
            </a:r>
            <a:r>
              <a:rPr lang="de-DE" dirty="0"/>
              <a:t>)</a:t>
            </a:r>
          </a:p>
          <a:p>
            <a:r>
              <a:rPr lang="de-DE" dirty="0" err="1"/>
              <a:t>Neurosciences</a:t>
            </a:r>
            <a:r>
              <a:rPr lang="de-DE" dirty="0"/>
              <a:t> - </a:t>
            </a:r>
            <a:r>
              <a:rPr lang="de-DE" dirty="0" err="1"/>
              <a:t>Centre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Behavioural</a:t>
            </a:r>
            <a:r>
              <a:rPr lang="de-DE" dirty="0"/>
              <a:t> Brain Sciences (CBBS)</a:t>
            </a:r>
          </a:p>
          <a:p>
            <a:r>
              <a:rPr lang="de-DE" dirty="0">
                <a:latin typeface="Lucida Sans Unicode" pitchFamily="34" charset="0"/>
              </a:rPr>
              <a:t>Biosystems Technology - Research </a:t>
            </a:r>
            <a:r>
              <a:rPr lang="de-DE" dirty="0" err="1">
                <a:latin typeface="Lucida Sans Unicode" pitchFamily="34" charset="0"/>
              </a:rPr>
              <a:t>Centre</a:t>
            </a:r>
            <a:r>
              <a:rPr lang="de-DE" dirty="0">
                <a:latin typeface="Lucida Sans Unicode" pitchFamily="34" charset="0"/>
              </a:rPr>
              <a:t> </a:t>
            </a:r>
            <a:r>
              <a:rPr lang="de-DE" dirty="0" err="1">
                <a:latin typeface="Lucida Sans Unicode" pitchFamily="34" charset="0"/>
              </a:rPr>
              <a:t>for</a:t>
            </a:r>
            <a:r>
              <a:rPr lang="de-DE" dirty="0">
                <a:latin typeface="Lucida Sans Unicode" pitchFamily="34" charset="0"/>
              </a:rPr>
              <a:t> Dynamic Systems (CDS)</a:t>
            </a:r>
          </a:p>
          <a:p>
            <a:r>
              <a:rPr lang="de-DE" altLang="de-DE" dirty="0">
                <a:latin typeface="Lucida Sans Unicode" pitchFamily="34" charset="0"/>
              </a:rPr>
              <a:t>Medical Technology - STIMULATE </a:t>
            </a:r>
            <a:r>
              <a:rPr lang="de-DE" altLang="de-DE" dirty="0" err="1">
                <a:latin typeface="Lucida Sans Unicode" pitchFamily="34" charset="0"/>
              </a:rPr>
              <a:t>research</a:t>
            </a:r>
            <a:r>
              <a:rPr lang="de-DE" altLang="de-DE" dirty="0">
                <a:latin typeface="Lucida Sans Unicode" pitchFamily="34" charset="0"/>
              </a:rPr>
              <a:t> </a:t>
            </a:r>
            <a:r>
              <a:rPr lang="de-DE" altLang="de-DE" dirty="0" err="1">
                <a:latin typeface="Lucida Sans Unicode" pitchFamily="34" charset="0"/>
              </a:rPr>
              <a:t>campus</a:t>
            </a:r>
            <a:endParaRPr lang="de-DE" altLang="de-DE" dirty="0">
              <a:latin typeface="Lucida Sans Unicode" pitchFamily="34" charset="0"/>
            </a:endParaRPr>
          </a:p>
          <a:p>
            <a:pPr marL="0" indent="0">
              <a:buNone/>
            </a:pPr>
            <a:endParaRPr lang="de-DE" dirty="0">
              <a:latin typeface="Lucida Sans Unicode" pitchFamily="34" charset="0"/>
            </a:endParaRPr>
          </a:p>
          <a:p>
            <a:r>
              <a:rPr lang="de-DE" dirty="0" err="1">
                <a:latin typeface="Lucida Sans Unicode" pitchFamily="34" charset="0"/>
              </a:rPr>
              <a:t>Health</a:t>
            </a:r>
            <a:r>
              <a:rPr lang="de-DE" dirty="0">
                <a:latin typeface="Lucida Sans Unicode" pitchFamily="34" charset="0"/>
              </a:rPr>
              <a:t> Campus</a:t>
            </a:r>
          </a:p>
          <a:p>
            <a:r>
              <a:rPr lang="de-DE" dirty="0" err="1">
                <a:latin typeface="Lucida Sans Unicode" pitchFamily="34" charset="0"/>
              </a:rPr>
              <a:t>Fluidised</a:t>
            </a:r>
            <a:r>
              <a:rPr lang="de-DE" dirty="0">
                <a:latin typeface="Lucida Sans Unicode" pitchFamily="34" charset="0"/>
              </a:rPr>
              <a:t> </a:t>
            </a:r>
            <a:r>
              <a:rPr lang="de-DE" dirty="0" err="1">
                <a:latin typeface="Lucida Sans Unicode" pitchFamily="34" charset="0"/>
              </a:rPr>
              <a:t>Bed</a:t>
            </a:r>
            <a:r>
              <a:rPr lang="de-DE" dirty="0">
                <a:latin typeface="Lucida Sans Unicode" pitchFamily="34" charset="0"/>
              </a:rPr>
              <a:t> Technology</a:t>
            </a:r>
          </a:p>
          <a:p>
            <a:r>
              <a:rPr lang="de-DE" dirty="0">
                <a:latin typeface="Lucida Sans Unicode" pitchFamily="34" charset="0"/>
              </a:rPr>
              <a:t>Automotive</a:t>
            </a:r>
          </a:p>
          <a:p>
            <a:r>
              <a:rPr lang="de-DE" dirty="0" err="1">
                <a:latin typeface="Lucida Sans Unicode" pitchFamily="34" charset="0"/>
              </a:rPr>
              <a:t>Renewable</a:t>
            </a:r>
            <a:r>
              <a:rPr lang="de-DE" dirty="0">
                <a:latin typeface="Lucida Sans Unicode" pitchFamily="34" charset="0"/>
              </a:rPr>
              <a:t> </a:t>
            </a:r>
            <a:r>
              <a:rPr lang="de-DE" dirty="0" err="1">
                <a:latin typeface="Lucida Sans Unicode" pitchFamily="34" charset="0"/>
              </a:rPr>
              <a:t>Energies</a:t>
            </a:r>
            <a:endParaRPr lang="de-DE" dirty="0">
              <a:latin typeface="Lucida Sans Unicode" pitchFamily="34" charset="0"/>
            </a:endParaRPr>
          </a:p>
          <a:p>
            <a:r>
              <a:rPr lang="de-DE" altLang="de-DE" dirty="0">
                <a:latin typeface="Lucida Sans Unicode" pitchFamily="34" charset="0"/>
              </a:rPr>
              <a:t>Digital Engineering</a:t>
            </a:r>
            <a:endParaRPr lang="de-DE" dirty="0">
              <a:latin typeface="Lucida Sans Unicode" pitchFamily="34" charset="0"/>
            </a:endParaRPr>
          </a:p>
          <a:p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Research Centers &amp; Key Areas </a:t>
            </a:r>
            <a:r>
              <a:rPr lang="de-DE" dirty="0" err="1"/>
              <a:t>of</a:t>
            </a:r>
            <a:r>
              <a:rPr lang="de-DE" dirty="0"/>
              <a:t> Research at </a:t>
            </a:r>
            <a:r>
              <a:rPr lang="de-DE" dirty="0" err="1"/>
              <a:t>the</a:t>
            </a:r>
            <a:r>
              <a:rPr lang="de-DE" dirty="0"/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1666739017"/>
      </p:ext>
    </p:extLst>
  </p:cSld>
  <p:clrMapOvr>
    <a:masterClrMapping/>
  </p:clrMapOvr>
  <p:transition spd="slow" advClick="0" advTm="4000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Research </a:t>
            </a:r>
            <a:r>
              <a:rPr lang="de-DE" dirty="0" err="1">
                <a:solidFill>
                  <a:srgbClr val="7B003F"/>
                </a:solidFill>
              </a:rPr>
              <a:t>focus</a:t>
            </a:r>
            <a:r>
              <a:rPr lang="de-DE" dirty="0">
                <a:solidFill>
                  <a:srgbClr val="7B003F"/>
                </a:solidFill>
              </a:rPr>
              <a:t> at </a:t>
            </a:r>
            <a:r>
              <a:rPr lang="de-DE" dirty="0" err="1">
                <a:solidFill>
                  <a:srgbClr val="7B003F"/>
                </a:solidFill>
              </a:rPr>
              <a:t>the</a:t>
            </a:r>
            <a:r>
              <a:rPr lang="de-DE" dirty="0">
                <a:solidFill>
                  <a:srgbClr val="7B003F"/>
                </a:solidFill>
              </a:rPr>
              <a:t> University </a:t>
            </a:r>
            <a:r>
              <a:rPr lang="de-DE" dirty="0" err="1">
                <a:solidFill>
                  <a:srgbClr val="7B003F"/>
                </a:solidFill>
              </a:rPr>
              <a:t>of</a:t>
            </a:r>
            <a:r>
              <a:rPr lang="de-DE" dirty="0">
                <a:solidFill>
                  <a:srgbClr val="7B003F"/>
                </a:solidFill>
              </a:rPr>
              <a:t> Magdeburg</a:t>
            </a:r>
          </a:p>
          <a:p>
            <a:r>
              <a:rPr lang="de-DE" dirty="0"/>
              <a:t>Methods and </a:t>
            </a:r>
            <a:r>
              <a:rPr lang="de-DE" dirty="0" err="1"/>
              <a:t>techniques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imaging</a:t>
            </a:r>
            <a:r>
              <a:rPr lang="de-DE" dirty="0"/>
              <a:t> </a:t>
            </a:r>
            <a:r>
              <a:rPr lang="de-DE" dirty="0" err="1"/>
              <a:t>procedures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image-</a:t>
            </a:r>
            <a:r>
              <a:rPr lang="de-DE" dirty="0" err="1"/>
              <a:t>guided</a:t>
            </a:r>
            <a:r>
              <a:rPr lang="de-DE" dirty="0"/>
              <a:t> </a:t>
            </a:r>
            <a:r>
              <a:rPr lang="de-DE" dirty="0" err="1"/>
              <a:t>interventions</a:t>
            </a:r>
            <a:r>
              <a:rPr lang="de-DE" dirty="0"/>
              <a:t> and </a:t>
            </a:r>
            <a:r>
              <a:rPr lang="de-DE" dirty="0" err="1"/>
              <a:t>minimally</a:t>
            </a:r>
            <a:r>
              <a:rPr lang="de-DE" dirty="0"/>
              <a:t> invasive </a:t>
            </a:r>
            <a:r>
              <a:rPr lang="de-DE" dirty="0" err="1"/>
              <a:t>therapies</a:t>
            </a:r>
            <a:r>
              <a:rPr lang="de-DE" dirty="0"/>
              <a:t>. </a:t>
            </a:r>
          </a:p>
          <a:p>
            <a:r>
              <a:rPr lang="de-DE" dirty="0"/>
              <a:t>Establishment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infrastructure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biomedical</a:t>
            </a:r>
            <a:r>
              <a:rPr lang="de-DE" dirty="0"/>
              <a:t> </a:t>
            </a:r>
            <a:r>
              <a:rPr lang="de-DE" dirty="0" err="1"/>
              <a:t>imaging</a:t>
            </a:r>
            <a:endParaRPr lang="de-DE" dirty="0"/>
          </a:p>
          <a:p>
            <a:r>
              <a:rPr lang="de-DE" dirty="0"/>
              <a:t>Knowledge and </a:t>
            </a:r>
            <a:r>
              <a:rPr lang="de-DE" dirty="0" err="1"/>
              <a:t>technology</a:t>
            </a:r>
            <a:r>
              <a:rPr lang="de-DE" dirty="0"/>
              <a:t> </a:t>
            </a:r>
            <a:r>
              <a:rPr lang="de-DE" dirty="0" err="1"/>
              <a:t>transfer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industrial</a:t>
            </a:r>
            <a:r>
              <a:rPr lang="de-DE" dirty="0"/>
              <a:t> and </a:t>
            </a:r>
            <a:r>
              <a:rPr lang="de-DE" dirty="0" err="1"/>
              <a:t>clinical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endParaRPr lang="de-DE" dirty="0"/>
          </a:p>
          <a:p>
            <a:r>
              <a:rPr lang="de-DE" dirty="0"/>
              <a:t>Education and </a:t>
            </a:r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young</a:t>
            </a:r>
            <a:r>
              <a:rPr lang="de-DE" dirty="0"/>
              <a:t> </a:t>
            </a:r>
            <a:r>
              <a:rPr lang="de-DE" dirty="0" err="1"/>
              <a:t>scientists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medical</a:t>
            </a:r>
            <a:r>
              <a:rPr lang="de-DE" dirty="0"/>
              <a:t> </a:t>
            </a:r>
            <a:r>
              <a:rPr lang="de-DE" dirty="0" err="1"/>
              <a:t>technology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7B003F"/>
                </a:solidFill>
              </a:rPr>
              <a:t>Participants</a:t>
            </a:r>
            <a:r>
              <a:rPr lang="de-DE" dirty="0">
                <a:solidFill>
                  <a:srgbClr val="7B003F"/>
                </a:solidFill>
              </a:rPr>
              <a:t>:</a:t>
            </a:r>
          </a:p>
          <a:p>
            <a:r>
              <a:rPr lang="de-DE" dirty="0"/>
              <a:t>all </a:t>
            </a:r>
            <a:r>
              <a:rPr lang="de-DE" dirty="0" err="1"/>
              <a:t>nine</a:t>
            </a:r>
            <a:r>
              <a:rPr lang="de-DE" dirty="0"/>
              <a:t> </a:t>
            </a:r>
            <a:r>
              <a:rPr lang="de-DE" dirty="0" err="1"/>
              <a:t>faculties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Otto von Guericke University Magdeburg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Lucida Sans Unicode" pitchFamily="34" charset="0"/>
              </a:rPr>
              <a:t>C</a:t>
            </a:r>
            <a:r>
              <a:rPr lang="de-DE" b="1" dirty="0"/>
              <a:t>enter </a:t>
            </a:r>
            <a:r>
              <a:rPr lang="de-DE" b="1" dirty="0" err="1"/>
              <a:t>for</a:t>
            </a:r>
            <a:r>
              <a:rPr lang="de-DE" b="1" dirty="0"/>
              <a:t> </a:t>
            </a:r>
            <a:r>
              <a:rPr lang="de-DE" b="1" dirty="0" err="1"/>
              <a:t>Advanced</a:t>
            </a:r>
            <a:r>
              <a:rPr lang="de-DE" b="1" dirty="0"/>
              <a:t> Medical Engineering (CAME)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3247991"/>
      </p:ext>
    </p:extLst>
  </p:cSld>
  <p:clrMapOvr>
    <a:masterClrMapping/>
  </p:clrMapOvr>
  <p:transition spd="slow" advClick="0" advTm="400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Research </a:t>
            </a:r>
            <a:r>
              <a:rPr lang="de-DE" dirty="0" err="1">
                <a:solidFill>
                  <a:srgbClr val="7B003F"/>
                </a:solidFill>
              </a:rPr>
              <a:t>focus</a:t>
            </a:r>
            <a:r>
              <a:rPr lang="de-DE" dirty="0">
                <a:solidFill>
                  <a:srgbClr val="7B003F"/>
                </a:solidFill>
              </a:rPr>
              <a:t> at </a:t>
            </a:r>
            <a:r>
              <a:rPr lang="de-DE" dirty="0" err="1">
                <a:solidFill>
                  <a:srgbClr val="7B003F"/>
                </a:solidFill>
              </a:rPr>
              <a:t>the</a:t>
            </a:r>
            <a:r>
              <a:rPr lang="de-DE" dirty="0">
                <a:solidFill>
                  <a:srgbClr val="7B003F"/>
                </a:solidFill>
              </a:rPr>
              <a:t> University </a:t>
            </a:r>
            <a:r>
              <a:rPr lang="de-DE" dirty="0" err="1">
                <a:solidFill>
                  <a:srgbClr val="7B003F"/>
                </a:solidFill>
              </a:rPr>
              <a:t>of</a:t>
            </a:r>
            <a:r>
              <a:rPr lang="de-DE" dirty="0">
                <a:solidFill>
                  <a:srgbClr val="7B003F"/>
                </a:solidFill>
              </a:rPr>
              <a:t> Magdeburg</a:t>
            </a:r>
          </a:p>
          <a:p>
            <a:r>
              <a:rPr lang="de-DE" dirty="0"/>
              <a:t>Further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personalized</a:t>
            </a:r>
            <a:r>
              <a:rPr lang="de-DE" dirty="0"/>
              <a:t> </a:t>
            </a:r>
            <a:r>
              <a:rPr lang="de-DE" dirty="0" err="1"/>
              <a:t>medicine</a:t>
            </a:r>
            <a:r>
              <a:rPr lang="de-DE" dirty="0"/>
              <a:t> and </a:t>
            </a:r>
            <a:r>
              <a:rPr lang="de-DE" dirty="0" err="1"/>
              <a:t>precision</a:t>
            </a:r>
            <a:r>
              <a:rPr lang="de-DE" dirty="0"/>
              <a:t> </a:t>
            </a:r>
            <a:r>
              <a:rPr lang="de-DE" dirty="0" err="1"/>
              <a:t>medicine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prevention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common</a:t>
            </a:r>
            <a:r>
              <a:rPr lang="de-DE" dirty="0"/>
              <a:t> </a:t>
            </a:r>
            <a:r>
              <a:rPr lang="de-DE" dirty="0" err="1"/>
              <a:t>diseases</a:t>
            </a:r>
            <a:endParaRPr lang="de-DE" dirty="0"/>
          </a:p>
          <a:p>
            <a:r>
              <a:rPr lang="de-DE" dirty="0" err="1"/>
              <a:t>Qualification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scientists</a:t>
            </a:r>
            <a:r>
              <a:rPr lang="de-DE" dirty="0"/>
              <a:t> </a:t>
            </a:r>
            <a:r>
              <a:rPr lang="de-DE" dirty="0" err="1"/>
              <a:t>working</a:t>
            </a:r>
            <a:r>
              <a:rPr lang="de-DE" dirty="0"/>
              <a:t> in an </a:t>
            </a:r>
            <a:r>
              <a:rPr lang="de-DE" dirty="0" err="1"/>
              <a:t>interdisciplinary</a:t>
            </a:r>
            <a:r>
              <a:rPr lang="de-DE" dirty="0"/>
              <a:t> </a:t>
            </a:r>
            <a:r>
              <a:rPr lang="de-DE" dirty="0" err="1"/>
              <a:t>manner</a:t>
            </a:r>
            <a:endParaRPr lang="de-DE" dirty="0"/>
          </a:p>
          <a:p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7B003F"/>
                </a:solidFill>
              </a:rPr>
              <a:t>Participants</a:t>
            </a:r>
            <a:r>
              <a:rPr lang="de-DE" dirty="0">
                <a:solidFill>
                  <a:srgbClr val="7B003F"/>
                </a:solidFill>
              </a:rPr>
              <a:t>:</a:t>
            </a:r>
          </a:p>
          <a:p>
            <a:r>
              <a:rPr lang="de-DE" dirty="0" err="1"/>
              <a:t>eight</a:t>
            </a:r>
            <a:r>
              <a:rPr lang="de-DE" dirty="0"/>
              <a:t> </a:t>
            </a:r>
            <a:r>
              <a:rPr lang="de-DE" dirty="0" err="1"/>
              <a:t>faculties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Otto von Guericke University Magdeburg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/>
              <a:t>Center </a:t>
            </a:r>
            <a:r>
              <a:rPr lang="de-DE" b="1" dirty="0" err="1"/>
              <a:t>for</a:t>
            </a:r>
            <a:r>
              <a:rPr lang="de-DE" b="1" dirty="0"/>
              <a:t> Health and Medical </a:t>
            </a:r>
            <a:r>
              <a:rPr lang="de-DE" b="1" dirty="0" err="1"/>
              <a:t>Prevention</a:t>
            </a:r>
            <a:r>
              <a:rPr lang="de-DE" b="1" dirty="0"/>
              <a:t> (</a:t>
            </a:r>
            <a:r>
              <a:rPr lang="de-DE" b="1" dirty="0" err="1"/>
              <a:t>CHaMP</a:t>
            </a:r>
            <a:r>
              <a:rPr lang="de-DE" b="1" dirty="0"/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3999809"/>
      </p:ext>
    </p:extLst>
  </p:cSld>
  <p:clrMapOvr>
    <a:masterClrMapping/>
  </p:clrMapOvr>
  <p:transition spd="slow" advClick="0" advTm="4000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Research </a:t>
            </a:r>
            <a:r>
              <a:rPr lang="de-DE" dirty="0" err="1">
                <a:solidFill>
                  <a:srgbClr val="7B003F"/>
                </a:solidFill>
              </a:rPr>
              <a:t>focus</a:t>
            </a:r>
            <a:r>
              <a:rPr lang="de-DE" dirty="0">
                <a:solidFill>
                  <a:srgbClr val="7B003F"/>
                </a:solidFill>
              </a:rPr>
              <a:t> at </a:t>
            </a:r>
            <a:r>
              <a:rPr lang="de-DE" dirty="0" err="1">
                <a:solidFill>
                  <a:srgbClr val="7B003F"/>
                </a:solidFill>
              </a:rPr>
              <a:t>the</a:t>
            </a:r>
            <a:r>
              <a:rPr lang="de-DE" dirty="0">
                <a:solidFill>
                  <a:srgbClr val="7B003F"/>
                </a:solidFill>
              </a:rPr>
              <a:t> University </a:t>
            </a:r>
            <a:r>
              <a:rPr lang="de-DE" dirty="0" err="1">
                <a:solidFill>
                  <a:srgbClr val="7B003F"/>
                </a:solidFill>
              </a:rPr>
              <a:t>of</a:t>
            </a:r>
            <a:r>
              <a:rPr lang="de-DE" dirty="0">
                <a:solidFill>
                  <a:srgbClr val="7B003F"/>
                </a:solidFill>
              </a:rPr>
              <a:t> Magdeburg</a:t>
            </a:r>
          </a:p>
          <a:p>
            <a:r>
              <a:rPr lang="de-DE" dirty="0"/>
              <a:t>Memory </a:t>
            </a:r>
            <a:r>
              <a:rPr lang="de-DE" dirty="0" err="1"/>
              <a:t>formation</a:t>
            </a:r>
            <a:r>
              <a:rPr lang="de-DE" dirty="0"/>
              <a:t>, </a:t>
            </a:r>
            <a:r>
              <a:rPr lang="de-DE" dirty="0" err="1"/>
              <a:t>learning</a:t>
            </a:r>
            <a:r>
              <a:rPr lang="de-DE" dirty="0"/>
              <a:t> </a:t>
            </a:r>
            <a:r>
              <a:rPr lang="de-DE" dirty="0" err="1"/>
              <a:t>processes</a:t>
            </a:r>
            <a:r>
              <a:rPr lang="de-DE" dirty="0"/>
              <a:t>, </a:t>
            </a:r>
            <a:r>
              <a:rPr lang="de-DE" dirty="0" err="1"/>
              <a:t>motivation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goal-</a:t>
            </a:r>
            <a:r>
              <a:rPr lang="de-DE" dirty="0" err="1"/>
              <a:t>oriented</a:t>
            </a:r>
            <a:r>
              <a:rPr lang="de-DE" dirty="0"/>
              <a:t> </a:t>
            </a:r>
            <a:r>
              <a:rPr lang="de-DE" dirty="0" err="1"/>
              <a:t>behaviour</a:t>
            </a:r>
            <a:r>
              <a:rPr lang="de-DE" dirty="0"/>
              <a:t>, </a:t>
            </a:r>
            <a:r>
              <a:rPr lang="de-DE" dirty="0" err="1"/>
              <a:t>decision</a:t>
            </a:r>
            <a:r>
              <a:rPr lang="de-DE" dirty="0"/>
              <a:t> </a:t>
            </a:r>
            <a:r>
              <a:rPr lang="de-DE" dirty="0" err="1"/>
              <a:t>making</a:t>
            </a:r>
            <a:r>
              <a:rPr lang="de-DE" dirty="0"/>
              <a:t>, </a:t>
            </a:r>
            <a:r>
              <a:rPr lang="de-DE" dirty="0" err="1"/>
              <a:t>processes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brain</a:t>
            </a:r>
            <a:r>
              <a:rPr lang="de-DE" dirty="0"/>
              <a:t> </a:t>
            </a:r>
            <a:r>
              <a:rPr lang="de-DE" dirty="0" err="1"/>
              <a:t>plasticity</a:t>
            </a:r>
            <a:r>
              <a:rPr lang="de-DE" dirty="0"/>
              <a:t>, </a:t>
            </a:r>
            <a:r>
              <a:rPr lang="de-DE" dirty="0" err="1"/>
              <a:t>neuromodulation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cognition</a:t>
            </a:r>
            <a:r>
              <a:rPr lang="de-DE" dirty="0"/>
              <a:t> </a:t>
            </a:r>
          </a:p>
          <a:p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7B003F"/>
                </a:solidFill>
              </a:rPr>
              <a:t>Participants</a:t>
            </a:r>
            <a:r>
              <a:rPr lang="de-DE" dirty="0">
                <a:solidFill>
                  <a:srgbClr val="7B003F"/>
                </a:solidFill>
              </a:rPr>
              <a:t>:</a:t>
            </a:r>
          </a:p>
          <a:p>
            <a:r>
              <a:rPr lang="de-DE" dirty="0"/>
              <a:t>Otto von Guericke University Magdeburg</a:t>
            </a:r>
          </a:p>
          <a:p>
            <a:r>
              <a:rPr lang="de-DE" dirty="0"/>
              <a:t>Leibniz Institute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Neurobiology</a:t>
            </a:r>
            <a:r>
              <a:rPr lang="de-DE" dirty="0"/>
              <a:t> Magdeburg (LIN)</a:t>
            </a:r>
          </a:p>
          <a:p>
            <a:r>
              <a:rPr lang="de-DE" dirty="0"/>
              <a:t>German </a:t>
            </a:r>
            <a:r>
              <a:rPr lang="de-DE" dirty="0" err="1"/>
              <a:t>Centre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Neurodegenerative </a:t>
            </a:r>
            <a:r>
              <a:rPr lang="de-DE" dirty="0" err="1"/>
              <a:t>Diseases</a:t>
            </a:r>
            <a:r>
              <a:rPr lang="de-DE" dirty="0"/>
              <a:t> (DZNE)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dirty="0" err="1">
                <a:latin typeface="Lucida Sans Unicode" pitchFamily="34" charset="0"/>
              </a:rPr>
              <a:t>Neurosciences</a:t>
            </a:r>
            <a:r>
              <a:rPr lang="de-DE" altLang="de-DE" dirty="0">
                <a:latin typeface="Lucida Sans Unicode" pitchFamily="34" charset="0"/>
              </a:rPr>
              <a:t> – </a:t>
            </a:r>
            <a:r>
              <a:rPr lang="de-DE" altLang="de-DE" dirty="0" err="1">
                <a:latin typeface="Lucida Sans Unicode" pitchFamily="34" charset="0"/>
              </a:rPr>
              <a:t>Centre</a:t>
            </a:r>
            <a:r>
              <a:rPr lang="de-DE" altLang="de-DE" dirty="0">
                <a:latin typeface="Lucida Sans Unicode" pitchFamily="34" charset="0"/>
              </a:rPr>
              <a:t> </a:t>
            </a:r>
            <a:r>
              <a:rPr lang="de-DE" altLang="de-DE" dirty="0" err="1">
                <a:latin typeface="Lucida Sans Unicode" pitchFamily="34" charset="0"/>
              </a:rPr>
              <a:t>for</a:t>
            </a:r>
            <a:r>
              <a:rPr lang="de-DE" dirty="0"/>
              <a:t> </a:t>
            </a:r>
            <a:r>
              <a:rPr lang="de-DE" altLang="de-DE" dirty="0" err="1">
                <a:latin typeface="Lucida Sans Unicode" pitchFamily="34" charset="0"/>
              </a:rPr>
              <a:t>Behavioural</a:t>
            </a:r>
            <a:r>
              <a:rPr lang="de-DE" altLang="de-DE" dirty="0">
                <a:latin typeface="Lucida Sans Unicode" pitchFamily="34" charset="0"/>
              </a:rPr>
              <a:t> Brain </a:t>
            </a:r>
            <a:r>
              <a:rPr lang="de-DE" altLang="de-DE" dirty="0" err="1">
                <a:latin typeface="Lucida Sans Unicode" pitchFamily="34" charset="0"/>
              </a:rPr>
              <a:t>Sciences</a:t>
            </a:r>
            <a:r>
              <a:rPr lang="de-DE" dirty="0"/>
              <a:t> </a:t>
            </a:r>
            <a:r>
              <a:rPr lang="de-DE" altLang="de-DE" dirty="0">
                <a:latin typeface="Lucida Sans Unicode" pitchFamily="34" charset="0"/>
              </a:rPr>
              <a:t>(CBBS)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47083300"/>
      </p:ext>
    </p:extLst>
  </p:cSld>
  <p:clrMapOvr>
    <a:masterClrMapping/>
  </p:clrMapOvr>
  <p:transition spd="slow" advClick="0" advTm="4000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0043" y="1059581"/>
            <a:ext cx="6156723" cy="3240360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Research </a:t>
            </a:r>
            <a:r>
              <a:rPr lang="de-DE" dirty="0" err="1">
                <a:solidFill>
                  <a:srgbClr val="7B003F"/>
                </a:solidFill>
              </a:rPr>
              <a:t>focus</a:t>
            </a:r>
            <a:r>
              <a:rPr lang="de-DE" dirty="0">
                <a:solidFill>
                  <a:srgbClr val="7B003F"/>
                </a:solidFill>
              </a:rPr>
              <a:t> at </a:t>
            </a:r>
            <a:r>
              <a:rPr lang="de-DE" dirty="0" err="1">
                <a:solidFill>
                  <a:srgbClr val="7B003F"/>
                </a:solidFill>
              </a:rPr>
              <a:t>the</a:t>
            </a:r>
            <a:r>
              <a:rPr lang="de-DE" dirty="0">
                <a:solidFill>
                  <a:srgbClr val="7B003F"/>
                </a:solidFill>
              </a:rPr>
              <a:t> University </a:t>
            </a:r>
            <a:r>
              <a:rPr lang="de-DE" dirty="0" err="1">
                <a:solidFill>
                  <a:srgbClr val="7B003F"/>
                </a:solidFill>
              </a:rPr>
              <a:t>of</a:t>
            </a:r>
            <a:r>
              <a:rPr lang="de-DE" dirty="0">
                <a:solidFill>
                  <a:srgbClr val="7B003F"/>
                </a:solidFill>
              </a:rPr>
              <a:t> Magdeburg</a:t>
            </a:r>
          </a:p>
          <a:p>
            <a:pPr lvl="0"/>
            <a:r>
              <a:rPr lang="de-DE" dirty="0" err="1"/>
              <a:t>Mathematical</a:t>
            </a:r>
            <a:r>
              <a:rPr lang="de-DE" dirty="0"/>
              <a:t> </a:t>
            </a:r>
            <a:r>
              <a:rPr lang="de-DE" dirty="0" err="1"/>
              <a:t>modelling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simulation</a:t>
            </a:r>
            <a:r>
              <a:rPr lang="de-DE" dirty="0"/>
              <a:t>, </a:t>
            </a:r>
            <a:r>
              <a:rPr lang="de-DE" dirty="0" err="1"/>
              <a:t>optimisation</a:t>
            </a:r>
            <a:r>
              <a:rPr lang="de-DE" dirty="0"/>
              <a:t>, design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,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regulation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complex</a:t>
            </a:r>
            <a:r>
              <a:rPr lang="de-DE" dirty="0"/>
              <a:t> </a:t>
            </a:r>
            <a:r>
              <a:rPr lang="de-DE" dirty="0" err="1"/>
              <a:t>dynamic</a:t>
            </a:r>
            <a:r>
              <a:rPr lang="de-DE" dirty="0"/>
              <a:t> </a:t>
            </a:r>
            <a:r>
              <a:rPr lang="de-DE" dirty="0" err="1"/>
              <a:t>systems</a:t>
            </a:r>
            <a:r>
              <a:rPr lang="de-DE" dirty="0"/>
              <a:t>, </a:t>
            </a:r>
            <a:r>
              <a:rPr lang="de-DE" dirty="0" err="1"/>
              <a:t>development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personalised</a:t>
            </a:r>
            <a:r>
              <a:rPr lang="de-DE" dirty="0"/>
              <a:t> </a:t>
            </a:r>
            <a:r>
              <a:rPr lang="de-DE" dirty="0" err="1"/>
              <a:t>medicine</a:t>
            </a:r>
            <a:r>
              <a:rPr lang="de-DE" dirty="0"/>
              <a:t>, </a:t>
            </a:r>
            <a:r>
              <a:rPr lang="de-DE" dirty="0" err="1"/>
              <a:t>vaccine</a:t>
            </a:r>
            <a:r>
              <a:rPr lang="de-DE" dirty="0"/>
              <a:t> </a:t>
            </a:r>
            <a:r>
              <a:rPr lang="de-DE" dirty="0" err="1"/>
              <a:t>production</a:t>
            </a:r>
            <a:r>
              <a:rPr lang="de-DE" dirty="0"/>
              <a:t> in </a:t>
            </a:r>
            <a:r>
              <a:rPr lang="de-DE" dirty="0" err="1"/>
              <a:t>cell</a:t>
            </a:r>
            <a:r>
              <a:rPr lang="de-DE" dirty="0"/>
              <a:t> </a:t>
            </a:r>
            <a:r>
              <a:rPr lang="de-DE" dirty="0" err="1"/>
              <a:t>cultures</a:t>
            </a:r>
            <a:r>
              <a:rPr lang="de-DE" dirty="0"/>
              <a:t>, </a:t>
            </a:r>
            <a:r>
              <a:rPr lang="de-DE" dirty="0" err="1"/>
              <a:t>production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biopolymers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7B003F"/>
                </a:solidFill>
              </a:rPr>
              <a:t>Participants</a:t>
            </a:r>
            <a:r>
              <a:rPr lang="de-DE" dirty="0">
                <a:solidFill>
                  <a:srgbClr val="7B003F"/>
                </a:solidFill>
              </a:rPr>
              <a:t>:</a:t>
            </a:r>
          </a:p>
          <a:p>
            <a:r>
              <a:rPr lang="de-DE" dirty="0"/>
              <a:t>Otto von Guericke University Magdeburg</a:t>
            </a:r>
          </a:p>
          <a:p>
            <a:r>
              <a:rPr lang="de-DE" dirty="0"/>
              <a:t>Max Planck Institute </a:t>
            </a:r>
            <a:r>
              <a:rPr lang="de-DE" dirty="0" err="1"/>
              <a:t>for</a:t>
            </a:r>
            <a:r>
              <a:rPr lang="de-DE" dirty="0"/>
              <a:t> Dynamics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Complex</a:t>
            </a:r>
            <a:r>
              <a:rPr lang="de-DE" dirty="0"/>
              <a:t> Systems Magdeburg</a:t>
            </a:r>
          </a:p>
          <a:p>
            <a:r>
              <a:rPr lang="de-DE" dirty="0"/>
              <a:t>Helmholtz </a:t>
            </a:r>
            <a:r>
              <a:rPr lang="de-DE" dirty="0" err="1"/>
              <a:t>Centre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Infection</a:t>
            </a:r>
            <a:r>
              <a:rPr lang="de-DE" dirty="0"/>
              <a:t> Research Braunschweig (HZI)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0043" y="514350"/>
            <a:ext cx="6373321" cy="257175"/>
          </a:xfrm>
        </p:spPr>
        <p:txBody>
          <a:bodyPr/>
          <a:lstStyle/>
          <a:p>
            <a:r>
              <a:rPr lang="de-DE" sz="1400" dirty="0">
                <a:latin typeface="Lucida Sans Unicode" pitchFamily="34" charset="0"/>
              </a:rPr>
              <a:t>Biosystems Technology - Research </a:t>
            </a:r>
            <a:r>
              <a:rPr lang="de-DE" sz="1400" dirty="0" err="1">
                <a:latin typeface="Lucida Sans Unicode" pitchFamily="34" charset="0"/>
              </a:rPr>
              <a:t>Centre</a:t>
            </a:r>
            <a:r>
              <a:rPr lang="de-DE" sz="1400" dirty="0">
                <a:latin typeface="Lucida Sans Unicode" pitchFamily="34" charset="0"/>
              </a:rPr>
              <a:t> </a:t>
            </a:r>
            <a:r>
              <a:rPr lang="de-DE" sz="1400" dirty="0" err="1">
                <a:latin typeface="Lucida Sans Unicode" pitchFamily="34" charset="0"/>
              </a:rPr>
              <a:t>for</a:t>
            </a:r>
            <a:r>
              <a:rPr lang="de-DE" sz="1400" dirty="0">
                <a:latin typeface="Lucida Sans Unicode" pitchFamily="34" charset="0"/>
              </a:rPr>
              <a:t> Dynamic Systems (CDS)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4274874018"/>
      </p:ext>
    </p:extLst>
  </p:cSld>
  <p:clrMapOvr>
    <a:masterClrMapping/>
  </p:clrMapOvr>
  <p:transition spd="slow" advClick="0" advTm="4000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353733" y="1059581"/>
            <a:ext cx="6156723" cy="2538282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7B003F"/>
                </a:solidFill>
              </a:rPr>
              <a:t>Transfer </a:t>
            </a:r>
            <a:r>
              <a:rPr lang="de-DE" dirty="0" err="1">
                <a:solidFill>
                  <a:srgbClr val="7B003F"/>
                </a:solidFill>
              </a:rPr>
              <a:t>research</a:t>
            </a:r>
            <a:r>
              <a:rPr lang="de-DE" dirty="0">
                <a:solidFill>
                  <a:srgbClr val="7B003F"/>
                </a:solidFill>
              </a:rPr>
              <a:t> </a:t>
            </a:r>
            <a:r>
              <a:rPr lang="de-DE" dirty="0" err="1">
                <a:solidFill>
                  <a:srgbClr val="7B003F"/>
                </a:solidFill>
              </a:rPr>
              <a:t>focus</a:t>
            </a:r>
            <a:r>
              <a:rPr lang="de-DE" dirty="0">
                <a:solidFill>
                  <a:srgbClr val="7B003F"/>
                </a:solidFill>
              </a:rPr>
              <a:t> at </a:t>
            </a:r>
            <a:r>
              <a:rPr lang="de-DE" dirty="0" err="1">
                <a:solidFill>
                  <a:srgbClr val="7B003F"/>
                </a:solidFill>
              </a:rPr>
              <a:t>the</a:t>
            </a:r>
            <a:r>
              <a:rPr lang="de-DE" dirty="0">
                <a:solidFill>
                  <a:srgbClr val="7B003F"/>
                </a:solidFill>
              </a:rPr>
              <a:t> University </a:t>
            </a:r>
            <a:r>
              <a:rPr lang="de-DE" dirty="0" err="1">
                <a:solidFill>
                  <a:srgbClr val="7B003F"/>
                </a:solidFill>
              </a:rPr>
              <a:t>of</a:t>
            </a:r>
            <a:r>
              <a:rPr lang="de-DE" dirty="0">
                <a:solidFill>
                  <a:srgbClr val="7B003F"/>
                </a:solidFill>
              </a:rPr>
              <a:t> Magdeburg</a:t>
            </a:r>
          </a:p>
          <a:p>
            <a:r>
              <a:rPr lang="de-DE" dirty="0" err="1"/>
              <a:t>Doctors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engineers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jointly</a:t>
            </a:r>
            <a:r>
              <a:rPr lang="de-DE" dirty="0"/>
              <a:t> </a:t>
            </a:r>
            <a:r>
              <a:rPr lang="de-DE" dirty="0" err="1"/>
              <a:t>developing</a:t>
            </a:r>
            <a:r>
              <a:rPr lang="de-DE" dirty="0"/>
              <a:t> image-</a:t>
            </a:r>
            <a:r>
              <a:rPr lang="de-DE" dirty="0" err="1"/>
              <a:t>guided</a:t>
            </a:r>
            <a:r>
              <a:rPr lang="de-DE" dirty="0"/>
              <a:t> </a:t>
            </a:r>
            <a:r>
              <a:rPr lang="de-DE" dirty="0" err="1"/>
              <a:t>minimally</a:t>
            </a:r>
            <a:r>
              <a:rPr lang="de-DE" dirty="0"/>
              <a:t>-invasive </a:t>
            </a:r>
            <a:r>
              <a:rPr lang="de-DE" dirty="0" err="1"/>
              <a:t>diagnostic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therapeutic</a:t>
            </a:r>
            <a:r>
              <a:rPr lang="de-DE" dirty="0"/>
              <a:t> </a:t>
            </a:r>
            <a:r>
              <a:rPr lang="de-DE" dirty="0" err="1"/>
              <a:t>methods</a:t>
            </a:r>
            <a:endParaRPr lang="de-DE" dirty="0"/>
          </a:p>
          <a:p>
            <a:r>
              <a:rPr lang="de-DE" dirty="0" err="1"/>
              <a:t>Objective</a:t>
            </a:r>
            <a:r>
              <a:rPr lang="de-DE" dirty="0"/>
              <a:t>: </a:t>
            </a:r>
            <a:r>
              <a:rPr lang="de-DE" dirty="0" err="1"/>
              <a:t>revolutionising</a:t>
            </a:r>
            <a:r>
              <a:rPr lang="de-DE" dirty="0"/>
              <a:t> </a:t>
            </a:r>
            <a:r>
              <a:rPr lang="de-DE" dirty="0" err="1"/>
              <a:t>medical</a:t>
            </a:r>
            <a:r>
              <a:rPr lang="de-DE" dirty="0"/>
              <a:t> care, </a:t>
            </a:r>
            <a:r>
              <a:rPr lang="de-DE" dirty="0" err="1"/>
              <a:t>combating</a:t>
            </a:r>
            <a:r>
              <a:rPr lang="de-DE" dirty="0"/>
              <a:t> </a:t>
            </a:r>
            <a:r>
              <a:rPr lang="de-DE" dirty="0" err="1"/>
              <a:t>widespread</a:t>
            </a:r>
            <a:r>
              <a:rPr lang="de-DE" dirty="0"/>
              <a:t> </a:t>
            </a:r>
            <a:r>
              <a:rPr lang="de-DE" dirty="0" err="1"/>
              <a:t>diseases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err="1">
                <a:solidFill>
                  <a:srgbClr val="7B003F"/>
                </a:solidFill>
              </a:rPr>
              <a:t>Participants</a:t>
            </a:r>
            <a:r>
              <a:rPr lang="de-DE" dirty="0">
                <a:solidFill>
                  <a:srgbClr val="7B003F"/>
                </a:solidFill>
              </a:rPr>
              <a:t>:</a:t>
            </a:r>
          </a:p>
          <a:p>
            <a:r>
              <a:rPr lang="de-DE" dirty="0"/>
              <a:t>Otto von Guericke University Magdeburg</a:t>
            </a:r>
          </a:p>
          <a:p>
            <a:r>
              <a:rPr lang="de-DE" dirty="0"/>
              <a:t>Siemens </a:t>
            </a:r>
            <a:r>
              <a:rPr lang="de-DE" dirty="0" err="1"/>
              <a:t>Healthcare</a:t>
            </a:r>
            <a:endParaRPr lang="de-DE" dirty="0"/>
          </a:p>
          <a:p>
            <a:r>
              <a:rPr lang="de-DE" i="1" dirty="0"/>
              <a:t>STIMULATE</a:t>
            </a:r>
            <a:r>
              <a:rPr lang="de-DE" dirty="0"/>
              <a:t> Verein e.V.</a:t>
            </a: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53733" y="514350"/>
            <a:ext cx="6373321" cy="257175"/>
          </a:xfrm>
        </p:spPr>
        <p:txBody>
          <a:bodyPr/>
          <a:lstStyle/>
          <a:p>
            <a:r>
              <a:rPr lang="de-DE" altLang="de-DE" dirty="0">
                <a:latin typeface="Lucida Sans Unicode" pitchFamily="34" charset="0"/>
              </a:rPr>
              <a:t>Medical Technology - STIMULATE </a:t>
            </a:r>
            <a:r>
              <a:rPr lang="de-DE" altLang="de-DE" dirty="0" err="1">
                <a:latin typeface="Lucida Sans Unicode" pitchFamily="34" charset="0"/>
              </a:rPr>
              <a:t>research</a:t>
            </a:r>
            <a:r>
              <a:rPr lang="de-DE" altLang="de-DE" dirty="0">
                <a:latin typeface="Lucida Sans Unicode" pitchFamily="34" charset="0"/>
              </a:rPr>
              <a:t> </a:t>
            </a:r>
            <a:r>
              <a:rPr lang="de-DE" altLang="de-DE" dirty="0" err="1">
                <a:latin typeface="Lucida Sans Unicode" pitchFamily="34" charset="0"/>
              </a:rPr>
              <a:t>campus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83316336"/>
      </p:ext>
    </p:extLst>
  </p:cSld>
  <p:clrMapOvr>
    <a:masterClrMapping/>
  </p:clrMapOvr>
  <p:transition spd="slow" advClick="0" advTm="4000">
    <p:fade/>
  </p:transition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FFD9ED"/>
      </a:lt2>
      <a:accent1>
        <a:srgbClr val="B2B2B2"/>
      </a:accent1>
      <a:accent2>
        <a:srgbClr val="7A003F"/>
      </a:accent2>
      <a:accent3>
        <a:srgbClr val="FFFFFF"/>
      </a:accent3>
      <a:accent4>
        <a:srgbClr val="000000"/>
      </a:accent4>
      <a:accent5>
        <a:srgbClr val="D5D5D5"/>
      </a:accent5>
      <a:accent6>
        <a:srgbClr val="6E0038"/>
      </a:accent6>
      <a:hlink>
        <a:srgbClr val="C40067"/>
      </a:hlink>
      <a:folHlink>
        <a:srgbClr val="FFABD7"/>
      </a:folHlink>
    </a:clrScheme>
    <a:fontScheme name="Standarddesign">
      <a:majorFont>
        <a:latin typeface="Lucida Sans Unicode"/>
        <a:ea typeface="ＭＳ Ｐゴシック"/>
        <a:cs typeface=""/>
      </a:majorFont>
      <a:minorFont>
        <a:latin typeface="Lucida Sans Unicode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FFD9ED"/>
        </a:lt2>
        <a:accent1>
          <a:srgbClr val="B2B2B2"/>
        </a:accent1>
        <a:accent2>
          <a:srgbClr val="7A003F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6E0038"/>
        </a:accent6>
        <a:hlink>
          <a:srgbClr val="C40067"/>
        </a:hlink>
        <a:folHlink>
          <a:srgbClr val="FFABD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C4127C159B10484E9B115FF350412F35" ma:contentTypeVersion="1" ma:contentTypeDescription="Ein neues Dokument erstellen." ma:contentTypeScope="" ma:versionID="1756431b80fef513aeba5b91676d063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6c4a6dd5ef775a5269b08f7de37f93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BEE7706-62E2-4186-841C-6C2BCB450F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820EBA-C434-4857-90B1-49BB3C75787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E86474B0-0DD4-4BA2-B745-549C6E9D8AE3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Standarddesign.thmx</Template>
  <TotalTime>0</TotalTime>
  <Words>980</Words>
  <Application>Microsoft Macintosh PowerPoint</Application>
  <PresentationFormat>Benutzerdefiniert</PresentationFormat>
  <Paragraphs>161</Paragraphs>
  <Slides>17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Lucida Grande CY</vt:lpstr>
      <vt:lpstr>Lucida Sans Unicode</vt:lpstr>
      <vt:lpstr>Wingdings</vt:lpstr>
      <vt:lpstr>Standarddesign</vt:lpstr>
      <vt:lpstr>PowerPoint-Präsentation</vt:lpstr>
      <vt:lpstr>The University at a Glance</vt:lpstr>
      <vt:lpstr>Studying at the University</vt:lpstr>
      <vt:lpstr>Research Centers &amp; Key Areas of Research at the University</vt:lpstr>
      <vt:lpstr>Center for Advanced Medical Engineering (CAME)</vt:lpstr>
      <vt:lpstr>Center for Health and Medical Prevention (CHaMP)</vt:lpstr>
      <vt:lpstr>Neurosciences – Centre for Behavioural Brain Sciences (CBBS)</vt:lpstr>
      <vt:lpstr>Biosystems Technology - Research Centre for Dynamic Systems (CDS)</vt:lpstr>
      <vt:lpstr>Medical Technology - STIMULATE research campus</vt:lpstr>
      <vt:lpstr>Health Campus</vt:lpstr>
      <vt:lpstr>Fluidised Bed Technology</vt:lpstr>
      <vt:lpstr>Automotive</vt:lpstr>
      <vt:lpstr>Renewable Energies</vt:lpstr>
      <vt:lpstr>Digital Engineering</vt:lpstr>
      <vt:lpstr>Third Misson</vt:lpstr>
      <vt:lpstr>A Family-Friendly University</vt:lpstr>
      <vt:lpstr>PowerPoint-Präsentation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Eisenkolb, Michael</dc:creator>
  <cp:lastModifiedBy>Götze, Ina</cp:lastModifiedBy>
  <cp:revision>339</cp:revision>
  <cp:lastPrinted>2015-02-23T08:47:46Z</cp:lastPrinted>
  <dcterms:created xsi:type="dcterms:W3CDTF">2012-08-20T06:15:04Z</dcterms:created>
  <dcterms:modified xsi:type="dcterms:W3CDTF">2023-01-24T08:51:22Z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0x010100C4127C159B10484E9B115FF350412F35</vt:lpwstr>
  </property>
</Properties>
</file>